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46"/>
  </p:notesMasterIdLst>
  <p:sldIdLst>
    <p:sldId id="450" r:id="rId5"/>
    <p:sldId id="404" r:id="rId6"/>
    <p:sldId id="400" r:id="rId7"/>
    <p:sldId id="403" r:id="rId8"/>
    <p:sldId id="453" r:id="rId9"/>
    <p:sldId id="454" r:id="rId10"/>
    <p:sldId id="401" r:id="rId11"/>
    <p:sldId id="318" r:id="rId12"/>
    <p:sldId id="439" r:id="rId13"/>
    <p:sldId id="402" r:id="rId14"/>
    <p:sldId id="317" r:id="rId15"/>
    <p:sldId id="407" r:id="rId16"/>
    <p:sldId id="408" r:id="rId17"/>
    <p:sldId id="410" r:id="rId18"/>
    <p:sldId id="409" r:id="rId19"/>
    <p:sldId id="411" r:id="rId20"/>
    <p:sldId id="451" r:id="rId21"/>
    <p:sldId id="414" r:id="rId22"/>
    <p:sldId id="413" r:id="rId23"/>
    <p:sldId id="415" r:id="rId24"/>
    <p:sldId id="442" r:id="rId25"/>
    <p:sldId id="443" r:id="rId26"/>
    <p:sldId id="416" r:id="rId27"/>
    <p:sldId id="440" r:id="rId28"/>
    <p:sldId id="441" r:id="rId29"/>
    <p:sldId id="427" r:id="rId30"/>
    <p:sldId id="428" r:id="rId31"/>
    <p:sldId id="418" r:id="rId32"/>
    <p:sldId id="444" r:id="rId33"/>
    <p:sldId id="426" r:id="rId34"/>
    <p:sldId id="417" r:id="rId35"/>
    <p:sldId id="419" r:id="rId36"/>
    <p:sldId id="424" r:id="rId37"/>
    <p:sldId id="445" r:id="rId38"/>
    <p:sldId id="446" r:id="rId39"/>
    <p:sldId id="447" r:id="rId40"/>
    <p:sldId id="448" r:id="rId41"/>
    <p:sldId id="449" r:id="rId42"/>
    <p:sldId id="425" r:id="rId43"/>
    <p:sldId id="420" r:id="rId44"/>
    <p:sldId id="412" r:id="rId45"/>
  </p:sldIdLst>
  <p:sldSz cx="24387175" cy="13716000"/>
  <p:notesSz cx="6858000" cy="9144000"/>
  <p:defaultTex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3C29"/>
    <a:srgbClr val="F58222"/>
    <a:srgbClr val="FEEF01"/>
    <a:srgbClr val="262425"/>
    <a:srgbClr val="878B8B"/>
    <a:srgbClr val="84744E"/>
    <a:srgbClr val="A6641B"/>
    <a:srgbClr val="C82141"/>
    <a:srgbClr val="316197"/>
    <a:srgbClr val="BA09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F7C48-3C8B-49B2-8B8C-1E5646CA4E78}" v="6" dt="2023-02-02T18:04:16.577"/>
    <p1510:client id="{587ED94C-8C79-4CBC-A726-356254FE998E}" vWet="4" dt="2023-02-02T17:51:07.986"/>
    <p1510:client id="{8C56C0CD-85C4-42AF-BA11-342828F37D95}" v="33" dt="2023-02-02T17:51:27.789"/>
    <p1510:client id="{944754A1-BD7B-4A58-9356-18E70307FF6A}" v="9" dt="2023-02-02T18:09:19.2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4320"/>
        <p:guide pos="7681"/>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A3F12D-C85C-3E47-96BE-F634AC71926D}"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96E6B7-AC7E-9C47-B8FB-3380A651CC49}" type="slidenum">
              <a:rPr lang="en-US" smtClean="0"/>
              <a:t>‹#›</a:t>
            </a:fld>
            <a:endParaRPr lang="en-US"/>
          </a:p>
        </p:txBody>
      </p:sp>
    </p:spTree>
    <p:extLst>
      <p:ext uri="{BB962C8B-B14F-4D97-AF65-F5344CB8AC3E}">
        <p14:creationId xmlns:p14="http://schemas.microsoft.com/office/powerpoint/2010/main" val="1832688879"/>
      </p:ext>
    </p:extLst>
  </p:cSld>
  <p:clrMap bg1="lt1" tx1="dk1" bg2="lt2" tx2="dk2" accent1="accent1" accent2="accent2" accent3="accent3" accent4="accent4" accent5="accent5" accent6="accent6" hlink="hlink" folHlink="folHlink"/>
  <p:notesStyle>
    <a:lvl1pPr marL="0" algn="l" defTabSz="2438522" rtl="0" eaLnBrk="1" latinLnBrk="0" hangingPunct="1">
      <a:defRPr sz="3200" kern="1200">
        <a:solidFill>
          <a:schemeClr val="tx1"/>
        </a:solidFill>
        <a:latin typeface="+mn-lt"/>
        <a:ea typeface="+mn-ea"/>
        <a:cs typeface="+mn-cs"/>
      </a:defRPr>
    </a:lvl1pPr>
    <a:lvl2pPr marL="1219261" algn="l" defTabSz="2438522" rtl="0" eaLnBrk="1" latinLnBrk="0" hangingPunct="1">
      <a:defRPr sz="3200" kern="1200">
        <a:solidFill>
          <a:schemeClr val="tx1"/>
        </a:solidFill>
        <a:latin typeface="+mn-lt"/>
        <a:ea typeface="+mn-ea"/>
        <a:cs typeface="+mn-cs"/>
      </a:defRPr>
    </a:lvl2pPr>
    <a:lvl3pPr marL="2438522" algn="l" defTabSz="2438522" rtl="0" eaLnBrk="1" latinLnBrk="0" hangingPunct="1">
      <a:defRPr sz="3200" kern="1200">
        <a:solidFill>
          <a:schemeClr val="tx1"/>
        </a:solidFill>
        <a:latin typeface="+mn-lt"/>
        <a:ea typeface="+mn-ea"/>
        <a:cs typeface="+mn-cs"/>
      </a:defRPr>
    </a:lvl3pPr>
    <a:lvl4pPr marL="3657783" algn="l" defTabSz="2438522" rtl="0" eaLnBrk="1" latinLnBrk="0" hangingPunct="1">
      <a:defRPr sz="3200" kern="1200">
        <a:solidFill>
          <a:schemeClr val="tx1"/>
        </a:solidFill>
        <a:latin typeface="+mn-lt"/>
        <a:ea typeface="+mn-ea"/>
        <a:cs typeface="+mn-cs"/>
      </a:defRPr>
    </a:lvl4pPr>
    <a:lvl5pPr marL="4877044" algn="l" defTabSz="2438522" rtl="0" eaLnBrk="1" latinLnBrk="0" hangingPunct="1">
      <a:defRPr sz="3200" kern="1200">
        <a:solidFill>
          <a:schemeClr val="tx1"/>
        </a:solidFill>
        <a:latin typeface="+mn-lt"/>
        <a:ea typeface="+mn-ea"/>
        <a:cs typeface="+mn-cs"/>
      </a:defRPr>
    </a:lvl5pPr>
    <a:lvl6pPr marL="6096305" algn="l" defTabSz="2438522" rtl="0" eaLnBrk="1" latinLnBrk="0" hangingPunct="1">
      <a:defRPr sz="3200" kern="1200">
        <a:solidFill>
          <a:schemeClr val="tx1"/>
        </a:solidFill>
        <a:latin typeface="+mn-lt"/>
        <a:ea typeface="+mn-ea"/>
        <a:cs typeface="+mn-cs"/>
      </a:defRPr>
    </a:lvl6pPr>
    <a:lvl7pPr marL="7315566" algn="l" defTabSz="2438522" rtl="0" eaLnBrk="1" latinLnBrk="0" hangingPunct="1">
      <a:defRPr sz="3200" kern="1200">
        <a:solidFill>
          <a:schemeClr val="tx1"/>
        </a:solidFill>
        <a:latin typeface="+mn-lt"/>
        <a:ea typeface="+mn-ea"/>
        <a:cs typeface="+mn-cs"/>
      </a:defRPr>
    </a:lvl7pPr>
    <a:lvl8pPr marL="8534827" algn="l" defTabSz="2438522" rtl="0" eaLnBrk="1" latinLnBrk="0" hangingPunct="1">
      <a:defRPr sz="3200" kern="1200">
        <a:solidFill>
          <a:schemeClr val="tx1"/>
        </a:solidFill>
        <a:latin typeface="+mn-lt"/>
        <a:ea typeface="+mn-ea"/>
        <a:cs typeface="+mn-cs"/>
      </a:defRPr>
    </a:lvl8pPr>
    <a:lvl9pPr marL="9754088" algn="l" defTabSz="2438522"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1</a:t>
            </a:fld>
            <a:endParaRPr lang="en-US"/>
          </a:p>
        </p:txBody>
      </p:sp>
    </p:spTree>
    <p:extLst>
      <p:ext uri="{BB962C8B-B14F-4D97-AF65-F5344CB8AC3E}">
        <p14:creationId xmlns:p14="http://schemas.microsoft.com/office/powerpoint/2010/main" val="4057520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10</a:t>
            </a:fld>
            <a:endParaRPr lang="en-US"/>
          </a:p>
        </p:txBody>
      </p:sp>
    </p:spTree>
    <p:extLst>
      <p:ext uri="{BB962C8B-B14F-4D97-AF65-F5344CB8AC3E}">
        <p14:creationId xmlns:p14="http://schemas.microsoft.com/office/powerpoint/2010/main" val="4186152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11</a:t>
            </a:fld>
            <a:endParaRPr lang="en-US"/>
          </a:p>
        </p:txBody>
      </p:sp>
    </p:spTree>
    <p:extLst>
      <p:ext uri="{BB962C8B-B14F-4D97-AF65-F5344CB8AC3E}">
        <p14:creationId xmlns:p14="http://schemas.microsoft.com/office/powerpoint/2010/main" val="855308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12</a:t>
            </a:fld>
            <a:endParaRPr lang="en-US"/>
          </a:p>
        </p:txBody>
      </p:sp>
    </p:spTree>
    <p:extLst>
      <p:ext uri="{BB962C8B-B14F-4D97-AF65-F5344CB8AC3E}">
        <p14:creationId xmlns:p14="http://schemas.microsoft.com/office/powerpoint/2010/main" val="3589910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13</a:t>
            </a:fld>
            <a:endParaRPr lang="en-US"/>
          </a:p>
        </p:txBody>
      </p:sp>
    </p:spTree>
    <p:extLst>
      <p:ext uri="{BB962C8B-B14F-4D97-AF65-F5344CB8AC3E}">
        <p14:creationId xmlns:p14="http://schemas.microsoft.com/office/powerpoint/2010/main" val="2568330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14</a:t>
            </a:fld>
            <a:endParaRPr lang="en-US"/>
          </a:p>
        </p:txBody>
      </p:sp>
    </p:spTree>
    <p:extLst>
      <p:ext uri="{BB962C8B-B14F-4D97-AF65-F5344CB8AC3E}">
        <p14:creationId xmlns:p14="http://schemas.microsoft.com/office/powerpoint/2010/main" val="3912212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15</a:t>
            </a:fld>
            <a:endParaRPr lang="en-US"/>
          </a:p>
        </p:txBody>
      </p:sp>
    </p:spTree>
    <p:extLst>
      <p:ext uri="{BB962C8B-B14F-4D97-AF65-F5344CB8AC3E}">
        <p14:creationId xmlns:p14="http://schemas.microsoft.com/office/powerpoint/2010/main" val="2194123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16</a:t>
            </a:fld>
            <a:endParaRPr lang="en-US"/>
          </a:p>
        </p:txBody>
      </p:sp>
    </p:spTree>
    <p:extLst>
      <p:ext uri="{BB962C8B-B14F-4D97-AF65-F5344CB8AC3E}">
        <p14:creationId xmlns:p14="http://schemas.microsoft.com/office/powerpoint/2010/main" val="3112550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17</a:t>
            </a:fld>
            <a:endParaRPr lang="en-US"/>
          </a:p>
        </p:txBody>
      </p:sp>
    </p:spTree>
    <p:extLst>
      <p:ext uri="{BB962C8B-B14F-4D97-AF65-F5344CB8AC3E}">
        <p14:creationId xmlns:p14="http://schemas.microsoft.com/office/powerpoint/2010/main" val="3948352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18</a:t>
            </a:fld>
            <a:endParaRPr lang="en-US"/>
          </a:p>
        </p:txBody>
      </p:sp>
    </p:spTree>
    <p:extLst>
      <p:ext uri="{BB962C8B-B14F-4D97-AF65-F5344CB8AC3E}">
        <p14:creationId xmlns:p14="http://schemas.microsoft.com/office/powerpoint/2010/main" val="956189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19</a:t>
            </a:fld>
            <a:endParaRPr lang="en-US"/>
          </a:p>
        </p:txBody>
      </p:sp>
    </p:spTree>
    <p:extLst>
      <p:ext uri="{BB962C8B-B14F-4D97-AF65-F5344CB8AC3E}">
        <p14:creationId xmlns:p14="http://schemas.microsoft.com/office/powerpoint/2010/main" val="1505553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2</a:t>
            </a:fld>
            <a:endParaRPr lang="en-US"/>
          </a:p>
        </p:txBody>
      </p:sp>
    </p:spTree>
    <p:extLst>
      <p:ext uri="{BB962C8B-B14F-4D97-AF65-F5344CB8AC3E}">
        <p14:creationId xmlns:p14="http://schemas.microsoft.com/office/powerpoint/2010/main" val="2887831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20</a:t>
            </a:fld>
            <a:endParaRPr lang="en-US"/>
          </a:p>
        </p:txBody>
      </p:sp>
    </p:spTree>
    <p:extLst>
      <p:ext uri="{BB962C8B-B14F-4D97-AF65-F5344CB8AC3E}">
        <p14:creationId xmlns:p14="http://schemas.microsoft.com/office/powerpoint/2010/main" val="987352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21</a:t>
            </a:fld>
            <a:endParaRPr lang="en-US"/>
          </a:p>
        </p:txBody>
      </p:sp>
    </p:spTree>
    <p:extLst>
      <p:ext uri="{BB962C8B-B14F-4D97-AF65-F5344CB8AC3E}">
        <p14:creationId xmlns:p14="http://schemas.microsoft.com/office/powerpoint/2010/main" val="957116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22</a:t>
            </a:fld>
            <a:endParaRPr lang="en-US"/>
          </a:p>
        </p:txBody>
      </p:sp>
    </p:spTree>
    <p:extLst>
      <p:ext uri="{BB962C8B-B14F-4D97-AF65-F5344CB8AC3E}">
        <p14:creationId xmlns:p14="http://schemas.microsoft.com/office/powerpoint/2010/main" val="427728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23</a:t>
            </a:fld>
            <a:endParaRPr lang="en-US"/>
          </a:p>
        </p:txBody>
      </p:sp>
    </p:spTree>
    <p:extLst>
      <p:ext uri="{BB962C8B-B14F-4D97-AF65-F5344CB8AC3E}">
        <p14:creationId xmlns:p14="http://schemas.microsoft.com/office/powerpoint/2010/main" val="2081165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24</a:t>
            </a:fld>
            <a:endParaRPr lang="en-US"/>
          </a:p>
        </p:txBody>
      </p:sp>
    </p:spTree>
    <p:extLst>
      <p:ext uri="{BB962C8B-B14F-4D97-AF65-F5344CB8AC3E}">
        <p14:creationId xmlns:p14="http://schemas.microsoft.com/office/powerpoint/2010/main" val="713854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25</a:t>
            </a:fld>
            <a:endParaRPr lang="en-US"/>
          </a:p>
        </p:txBody>
      </p:sp>
    </p:spTree>
    <p:extLst>
      <p:ext uri="{BB962C8B-B14F-4D97-AF65-F5344CB8AC3E}">
        <p14:creationId xmlns:p14="http://schemas.microsoft.com/office/powerpoint/2010/main" val="720251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26</a:t>
            </a:fld>
            <a:endParaRPr lang="en-US"/>
          </a:p>
        </p:txBody>
      </p:sp>
    </p:spTree>
    <p:extLst>
      <p:ext uri="{BB962C8B-B14F-4D97-AF65-F5344CB8AC3E}">
        <p14:creationId xmlns:p14="http://schemas.microsoft.com/office/powerpoint/2010/main" val="62836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27</a:t>
            </a:fld>
            <a:endParaRPr lang="en-US"/>
          </a:p>
        </p:txBody>
      </p:sp>
    </p:spTree>
    <p:extLst>
      <p:ext uri="{BB962C8B-B14F-4D97-AF65-F5344CB8AC3E}">
        <p14:creationId xmlns:p14="http://schemas.microsoft.com/office/powerpoint/2010/main" val="3929956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28</a:t>
            </a:fld>
            <a:endParaRPr lang="en-US"/>
          </a:p>
        </p:txBody>
      </p:sp>
    </p:spTree>
    <p:extLst>
      <p:ext uri="{BB962C8B-B14F-4D97-AF65-F5344CB8AC3E}">
        <p14:creationId xmlns:p14="http://schemas.microsoft.com/office/powerpoint/2010/main" val="3555943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29</a:t>
            </a:fld>
            <a:endParaRPr lang="en-US"/>
          </a:p>
        </p:txBody>
      </p:sp>
    </p:spTree>
    <p:extLst>
      <p:ext uri="{BB962C8B-B14F-4D97-AF65-F5344CB8AC3E}">
        <p14:creationId xmlns:p14="http://schemas.microsoft.com/office/powerpoint/2010/main" val="3698596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3</a:t>
            </a:fld>
            <a:endParaRPr lang="en-US"/>
          </a:p>
        </p:txBody>
      </p:sp>
    </p:spTree>
    <p:extLst>
      <p:ext uri="{BB962C8B-B14F-4D97-AF65-F5344CB8AC3E}">
        <p14:creationId xmlns:p14="http://schemas.microsoft.com/office/powerpoint/2010/main" val="1959097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30</a:t>
            </a:fld>
            <a:endParaRPr lang="en-US"/>
          </a:p>
        </p:txBody>
      </p:sp>
    </p:spTree>
    <p:extLst>
      <p:ext uri="{BB962C8B-B14F-4D97-AF65-F5344CB8AC3E}">
        <p14:creationId xmlns:p14="http://schemas.microsoft.com/office/powerpoint/2010/main" val="216682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31</a:t>
            </a:fld>
            <a:endParaRPr lang="en-US"/>
          </a:p>
        </p:txBody>
      </p:sp>
    </p:spTree>
    <p:extLst>
      <p:ext uri="{BB962C8B-B14F-4D97-AF65-F5344CB8AC3E}">
        <p14:creationId xmlns:p14="http://schemas.microsoft.com/office/powerpoint/2010/main" val="402758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32</a:t>
            </a:fld>
            <a:endParaRPr lang="en-US"/>
          </a:p>
        </p:txBody>
      </p:sp>
    </p:spTree>
    <p:extLst>
      <p:ext uri="{BB962C8B-B14F-4D97-AF65-F5344CB8AC3E}">
        <p14:creationId xmlns:p14="http://schemas.microsoft.com/office/powerpoint/2010/main" val="36817748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33</a:t>
            </a:fld>
            <a:endParaRPr lang="en-US"/>
          </a:p>
        </p:txBody>
      </p:sp>
    </p:spTree>
    <p:extLst>
      <p:ext uri="{BB962C8B-B14F-4D97-AF65-F5344CB8AC3E}">
        <p14:creationId xmlns:p14="http://schemas.microsoft.com/office/powerpoint/2010/main" val="4494472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34</a:t>
            </a:fld>
            <a:endParaRPr lang="en-US"/>
          </a:p>
        </p:txBody>
      </p:sp>
    </p:spTree>
    <p:extLst>
      <p:ext uri="{BB962C8B-B14F-4D97-AF65-F5344CB8AC3E}">
        <p14:creationId xmlns:p14="http://schemas.microsoft.com/office/powerpoint/2010/main" val="22066639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35</a:t>
            </a:fld>
            <a:endParaRPr lang="en-US"/>
          </a:p>
        </p:txBody>
      </p:sp>
    </p:spTree>
    <p:extLst>
      <p:ext uri="{BB962C8B-B14F-4D97-AF65-F5344CB8AC3E}">
        <p14:creationId xmlns:p14="http://schemas.microsoft.com/office/powerpoint/2010/main" val="17592650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36</a:t>
            </a:fld>
            <a:endParaRPr lang="en-US"/>
          </a:p>
        </p:txBody>
      </p:sp>
    </p:spTree>
    <p:extLst>
      <p:ext uri="{BB962C8B-B14F-4D97-AF65-F5344CB8AC3E}">
        <p14:creationId xmlns:p14="http://schemas.microsoft.com/office/powerpoint/2010/main" val="3010540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37</a:t>
            </a:fld>
            <a:endParaRPr lang="en-US"/>
          </a:p>
        </p:txBody>
      </p:sp>
    </p:spTree>
    <p:extLst>
      <p:ext uri="{BB962C8B-B14F-4D97-AF65-F5344CB8AC3E}">
        <p14:creationId xmlns:p14="http://schemas.microsoft.com/office/powerpoint/2010/main" val="14655600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38</a:t>
            </a:fld>
            <a:endParaRPr lang="en-US"/>
          </a:p>
        </p:txBody>
      </p:sp>
    </p:spTree>
    <p:extLst>
      <p:ext uri="{BB962C8B-B14F-4D97-AF65-F5344CB8AC3E}">
        <p14:creationId xmlns:p14="http://schemas.microsoft.com/office/powerpoint/2010/main" val="23338787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39</a:t>
            </a:fld>
            <a:endParaRPr lang="en-US"/>
          </a:p>
        </p:txBody>
      </p:sp>
    </p:spTree>
    <p:extLst>
      <p:ext uri="{BB962C8B-B14F-4D97-AF65-F5344CB8AC3E}">
        <p14:creationId xmlns:p14="http://schemas.microsoft.com/office/powerpoint/2010/main" val="1580189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4</a:t>
            </a:fld>
            <a:endParaRPr lang="en-US"/>
          </a:p>
        </p:txBody>
      </p:sp>
    </p:spTree>
    <p:extLst>
      <p:ext uri="{BB962C8B-B14F-4D97-AF65-F5344CB8AC3E}">
        <p14:creationId xmlns:p14="http://schemas.microsoft.com/office/powerpoint/2010/main" val="9214291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40</a:t>
            </a:fld>
            <a:endParaRPr lang="en-US"/>
          </a:p>
        </p:txBody>
      </p:sp>
    </p:spTree>
    <p:extLst>
      <p:ext uri="{BB962C8B-B14F-4D97-AF65-F5344CB8AC3E}">
        <p14:creationId xmlns:p14="http://schemas.microsoft.com/office/powerpoint/2010/main" val="37340669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41</a:t>
            </a:fld>
            <a:endParaRPr lang="en-US"/>
          </a:p>
        </p:txBody>
      </p:sp>
    </p:spTree>
    <p:extLst>
      <p:ext uri="{BB962C8B-B14F-4D97-AF65-F5344CB8AC3E}">
        <p14:creationId xmlns:p14="http://schemas.microsoft.com/office/powerpoint/2010/main" val="3568197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5</a:t>
            </a:fld>
            <a:endParaRPr lang="en-US"/>
          </a:p>
        </p:txBody>
      </p:sp>
    </p:spTree>
    <p:extLst>
      <p:ext uri="{BB962C8B-B14F-4D97-AF65-F5344CB8AC3E}">
        <p14:creationId xmlns:p14="http://schemas.microsoft.com/office/powerpoint/2010/main" val="4276042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6</a:t>
            </a:fld>
            <a:endParaRPr lang="en-US"/>
          </a:p>
        </p:txBody>
      </p:sp>
    </p:spTree>
    <p:extLst>
      <p:ext uri="{BB962C8B-B14F-4D97-AF65-F5344CB8AC3E}">
        <p14:creationId xmlns:p14="http://schemas.microsoft.com/office/powerpoint/2010/main" val="809511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7</a:t>
            </a:fld>
            <a:endParaRPr lang="en-US"/>
          </a:p>
        </p:txBody>
      </p:sp>
    </p:spTree>
    <p:extLst>
      <p:ext uri="{BB962C8B-B14F-4D97-AF65-F5344CB8AC3E}">
        <p14:creationId xmlns:p14="http://schemas.microsoft.com/office/powerpoint/2010/main" val="210740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8</a:t>
            </a:fld>
            <a:endParaRPr lang="en-US"/>
          </a:p>
        </p:txBody>
      </p:sp>
    </p:spTree>
    <p:extLst>
      <p:ext uri="{BB962C8B-B14F-4D97-AF65-F5344CB8AC3E}">
        <p14:creationId xmlns:p14="http://schemas.microsoft.com/office/powerpoint/2010/main" val="3791440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6E6B7-AC7E-9C47-B8FB-3380A651CC49}" type="slidenum">
              <a:rPr lang="en-US" smtClean="0"/>
              <a:t>9</a:t>
            </a:fld>
            <a:endParaRPr lang="en-US"/>
          </a:p>
        </p:txBody>
      </p:sp>
    </p:spTree>
    <p:extLst>
      <p:ext uri="{BB962C8B-B14F-4D97-AF65-F5344CB8AC3E}">
        <p14:creationId xmlns:p14="http://schemas.microsoft.com/office/powerpoint/2010/main" val="2147853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260852"/>
            <a:ext cx="20729099" cy="2940051"/>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658076" y="7772400"/>
            <a:ext cx="17071023" cy="3505200"/>
          </a:xfrm>
          <a:prstGeom prst="rect">
            <a:avLst/>
          </a:prstGeom>
        </p:spPr>
        <p:txBody>
          <a:bodyPr/>
          <a:lstStyle>
            <a:lvl1pPr marL="0" indent="0" algn="ctr">
              <a:buNone/>
              <a:defRPr>
                <a:solidFill>
                  <a:schemeClr val="tx1">
                    <a:tint val="75000"/>
                  </a:schemeClr>
                </a:solidFil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219359" y="12712701"/>
            <a:ext cx="5690341" cy="730251"/>
          </a:xfrm>
          <a:prstGeom prst="rect">
            <a:avLst/>
          </a:prstGeom>
        </p:spPr>
        <p:txBody>
          <a:bodyPr/>
          <a:lstStyle/>
          <a:p>
            <a:endParaRPr lang="en-US"/>
          </a:p>
        </p:txBody>
      </p:sp>
      <p:sp>
        <p:nvSpPr>
          <p:cNvPr id="5" name="Footer Placeholder 4"/>
          <p:cNvSpPr>
            <a:spLocks noGrp="1"/>
          </p:cNvSpPr>
          <p:nvPr>
            <p:ph type="ftr" sz="quarter" idx="11"/>
          </p:nvPr>
        </p:nvSpPr>
        <p:spPr>
          <a:xfrm>
            <a:off x="8332285" y="12712701"/>
            <a:ext cx="7722605" cy="730251"/>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7"/>
            <a:ext cx="21948458" cy="2286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219359" y="3200403"/>
            <a:ext cx="21948458" cy="90519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359" y="12712701"/>
            <a:ext cx="5690341" cy="730251"/>
          </a:xfrm>
          <a:prstGeom prst="rect">
            <a:avLst/>
          </a:prstGeom>
        </p:spPr>
        <p:txBody>
          <a:bodyPr/>
          <a:lstStyle/>
          <a:p>
            <a:endParaRPr lang="en-US"/>
          </a:p>
        </p:txBody>
      </p:sp>
      <p:sp>
        <p:nvSpPr>
          <p:cNvPr id="5" name="Footer Placeholder 4"/>
          <p:cNvSpPr>
            <a:spLocks noGrp="1"/>
          </p:cNvSpPr>
          <p:nvPr>
            <p:ph type="ftr" sz="quarter" idx="11"/>
          </p:nvPr>
        </p:nvSpPr>
        <p:spPr>
          <a:xfrm>
            <a:off x="8332285" y="12712701"/>
            <a:ext cx="7722605" cy="730251"/>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80702" y="549277"/>
            <a:ext cx="5487114" cy="11703051"/>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359" y="549277"/>
            <a:ext cx="16054890" cy="1170305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359" y="12712701"/>
            <a:ext cx="5690341" cy="730251"/>
          </a:xfrm>
          <a:prstGeom prst="rect">
            <a:avLst/>
          </a:prstGeom>
        </p:spPr>
        <p:txBody>
          <a:bodyPr/>
          <a:lstStyle/>
          <a:p>
            <a:endParaRPr lang="en-US"/>
          </a:p>
        </p:txBody>
      </p:sp>
      <p:sp>
        <p:nvSpPr>
          <p:cNvPr id="5" name="Footer Placeholder 4"/>
          <p:cNvSpPr>
            <a:spLocks noGrp="1"/>
          </p:cNvSpPr>
          <p:nvPr>
            <p:ph type="ftr" sz="quarter" idx="11"/>
          </p:nvPr>
        </p:nvSpPr>
        <p:spPr>
          <a:xfrm>
            <a:off x="8332285" y="12712701"/>
            <a:ext cx="7722605" cy="730251"/>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7"/>
            <a:ext cx="21948458" cy="2286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19359" y="3200403"/>
            <a:ext cx="21948458" cy="90519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359" y="12712701"/>
            <a:ext cx="5690341" cy="730251"/>
          </a:xfrm>
          <a:prstGeom prst="rect">
            <a:avLst/>
          </a:prstGeom>
        </p:spPr>
        <p:txBody>
          <a:bodyPr/>
          <a:lstStyle/>
          <a:p>
            <a:endParaRPr lang="en-US"/>
          </a:p>
        </p:txBody>
      </p:sp>
      <p:sp>
        <p:nvSpPr>
          <p:cNvPr id="5" name="Footer Placeholder 4"/>
          <p:cNvSpPr>
            <a:spLocks noGrp="1"/>
          </p:cNvSpPr>
          <p:nvPr>
            <p:ph type="ftr" sz="quarter" idx="11"/>
          </p:nvPr>
        </p:nvSpPr>
        <p:spPr>
          <a:xfrm>
            <a:off x="8332285" y="12712701"/>
            <a:ext cx="7722605" cy="730251"/>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19" y="8813803"/>
            <a:ext cx="20729099" cy="2724149"/>
          </a:xfrm>
          <a:prstGeom prst="rect">
            <a:avLst/>
          </a:prstGeom>
        </p:spPr>
        <p:txBody>
          <a:bodyPr anchor="t"/>
          <a:lstStyle>
            <a:lvl1pPr algn="l">
              <a:defRPr sz="10667" b="1" cap="all"/>
            </a:lvl1pPr>
          </a:lstStyle>
          <a:p>
            <a:r>
              <a:rPr lang="en-US"/>
              <a:t>Click to edit Master title style</a:t>
            </a:r>
          </a:p>
        </p:txBody>
      </p:sp>
      <p:sp>
        <p:nvSpPr>
          <p:cNvPr id="3" name="Text Placeholder 2"/>
          <p:cNvSpPr>
            <a:spLocks noGrp="1"/>
          </p:cNvSpPr>
          <p:nvPr>
            <p:ph type="body" idx="1"/>
          </p:nvPr>
        </p:nvSpPr>
        <p:spPr>
          <a:xfrm>
            <a:off x="1926419" y="5813427"/>
            <a:ext cx="20729099" cy="3000373"/>
          </a:xfrm>
          <a:prstGeom prst="rect">
            <a:avLst/>
          </a:prstGeom>
        </p:spPr>
        <p:txBody>
          <a:bodyPr anchor="b"/>
          <a:lstStyle>
            <a:lvl1pPr marL="0" indent="0">
              <a:buNone/>
              <a:defRPr sz="5333">
                <a:solidFill>
                  <a:schemeClr val="tx1">
                    <a:tint val="75000"/>
                  </a:schemeClr>
                </a:solidFill>
              </a:defRPr>
            </a:lvl1pPr>
            <a:lvl2pPr marL="1219215" indent="0">
              <a:buNone/>
              <a:defRPr sz="4800">
                <a:solidFill>
                  <a:schemeClr val="tx1">
                    <a:tint val="75000"/>
                  </a:schemeClr>
                </a:solidFill>
              </a:defRPr>
            </a:lvl2pPr>
            <a:lvl3pPr marL="2438430" indent="0">
              <a:buNone/>
              <a:defRPr sz="4267">
                <a:solidFill>
                  <a:schemeClr val="tx1">
                    <a:tint val="75000"/>
                  </a:schemeClr>
                </a:solidFill>
              </a:defRPr>
            </a:lvl3pPr>
            <a:lvl4pPr marL="3657646" indent="0">
              <a:buNone/>
              <a:defRPr sz="3733">
                <a:solidFill>
                  <a:schemeClr val="tx1">
                    <a:tint val="75000"/>
                  </a:schemeClr>
                </a:solidFill>
              </a:defRPr>
            </a:lvl4pPr>
            <a:lvl5pPr marL="4876861" indent="0">
              <a:buNone/>
              <a:defRPr sz="3733">
                <a:solidFill>
                  <a:schemeClr val="tx1">
                    <a:tint val="75000"/>
                  </a:schemeClr>
                </a:solidFill>
              </a:defRPr>
            </a:lvl5pPr>
            <a:lvl6pPr marL="6096076" indent="0">
              <a:buNone/>
              <a:defRPr sz="3733">
                <a:solidFill>
                  <a:schemeClr val="tx1">
                    <a:tint val="75000"/>
                  </a:schemeClr>
                </a:solidFill>
              </a:defRPr>
            </a:lvl6pPr>
            <a:lvl7pPr marL="7315291" indent="0">
              <a:buNone/>
              <a:defRPr sz="3733">
                <a:solidFill>
                  <a:schemeClr val="tx1">
                    <a:tint val="75000"/>
                  </a:schemeClr>
                </a:solidFill>
              </a:defRPr>
            </a:lvl7pPr>
            <a:lvl8pPr marL="8534507" indent="0">
              <a:buNone/>
              <a:defRPr sz="3733">
                <a:solidFill>
                  <a:schemeClr val="tx1">
                    <a:tint val="75000"/>
                  </a:schemeClr>
                </a:solidFill>
              </a:defRPr>
            </a:lvl8pPr>
            <a:lvl9pPr marL="9753722" indent="0">
              <a:buNone/>
              <a:defRPr sz="37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219359" y="12712701"/>
            <a:ext cx="5690341" cy="730251"/>
          </a:xfrm>
          <a:prstGeom prst="rect">
            <a:avLst/>
          </a:prstGeom>
        </p:spPr>
        <p:txBody>
          <a:bodyPr/>
          <a:lstStyle/>
          <a:p>
            <a:endParaRPr lang="en-US"/>
          </a:p>
        </p:txBody>
      </p:sp>
      <p:sp>
        <p:nvSpPr>
          <p:cNvPr id="5" name="Footer Placeholder 4"/>
          <p:cNvSpPr>
            <a:spLocks noGrp="1"/>
          </p:cNvSpPr>
          <p:nvPr>
            <p:ph type="ftr" sz="quarter" idx="11"/>
          </p:nvPr>
        </p:nvSpPr>
        <p:spPr>
          <a:xfrm>
            <a:off x="8332285" y="12712701"/>
            <a:ext cx="7722605" cy="730251"/>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7"/>
            <a:ext cx="21948458" cy="2286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19359" y="3200403"/>
            <a:ext cx="10771002" cy="9051925"/>
          </a:xfrm>
          <a:prstGeom prst="rect">
            <a:avLst/>
          </a:prstGeom>
        </p:spPr>
        <p:txBody>
          <a:bodyPr/>
          <a:lstStyle>
            <a:lvl1pPr>
              <a:defRPr sz="7467"/>
            </a:lvl1pPr>
            <a:lvl2pPr>
              <a:defRPr sz="6400"/>
            </a:lvl2pPr>
            <a:lvl3pPr>
              <a:defRPr sz="5333"/>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6814" y="3200403"/>
            <a:ext cx="10771002" cy="9051925"/>
          </a:xfrm>
          <a:prstGeom prst="rect">
            <a:avLst/>
          </a:prstGeom>
        </p:spPr>
        <p:txBody>
          <a:bodyPr/>
          <a:lstStyle>
            <a:lvl1pPr>
              <a:defRPr sz="7467"/>
            </a:lvl1pPr>
            <a:lvl2pPr>
              <a:defRPr sz="6400"/>
            </a:lvl2pPr>
            <a:lvl3pPr>
              <a:defRPr sz="5333"/>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19359" y="12712701"/>
            <a:ext cx="5690341" cy="730251"/>
          </a:xfrm>
          <a:prstGeom prst="rect">
            <a:avLst/>
          </a:prstGeom>
        </p:spPr>
        <p:txBody>
          <a:bodyPr/>
          <a:lstStyle/>
          <a:p>
            <a:endParaRPr lang="en-US"/>
          </a:p>
        </p:txBody>
      </p:sp>
      <p:sp>
        <p:nvSpPr>
          <p:cNvPr id="6" name="Footer Placeholder 5"/>
          <p:cNvSpPr>
            <a:spLocks noGrp="1"/>
          </p:cNvSpPr>
          <p:nvPr>
            <p:ph type="ftr" sz="quarter" idx="11"/>
          </p:nvPr>
        </p:nvSpPr>
        <p:spPr>
          <a:xfrm>
            <a:off x="8332285" y="12712701"/>
            <a:ext cx="7722605" cy="730251"/>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7"/>
            <a:ext cx="21948458" cy="2286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59" y="3070227"/>
            <a:ext cx="10775238" cy="1279525"/>
          </a:xfrm>
          <a:prstGeom prst="rect">
            <a:avLst/>
          </a:prstGeom>
        </p:spPr>
        <p:txBody>
          <a:bodyPr anchor="b"/>
          <a:lstStyle>
            <a:lvl1pPr marL="0" indent="0">
              <a:buNone/>
              <a:defRPr sz="6400" b="1"/>
            </a:lvl1pPr>
            <a:lvl2pPr marL="1219215" indent="0">
              <a:buNone/>
              <a:defRPr sz="5333" b="1"/>
            </a:lvl2pPr>
            <a:lvl3pPr marL="2438430" indent="0">
              <a:buNone/>
              <a:defRPr sz="4800" b="1"/>
            </a:lvl3pPr>
            <a:lvl4pPr marL="3657646" indent="0">
              <a:buNone/>
              <a:defRPr sz="4267" b="1"/>
            </a:lvl4pPr>
            <a:lvl5pPr marL="4876861" indent="0">
              <a:buNone/>
              <a:defRPr sz="4267" b="1"/>
            </a:lvl5pPr>
            <a:lvl6pPr marL="6096076" indent="0">
              <a:buNone/>
              <a:defRPr sz="4267" b="1"/>
            </a:lvl6pPr>
            <a:lvl7pPr marL="7315291" indent="0">
              <a:buNone/>
              <a:defRPr sz="4267" b="1"/>
            </a:lvl7pPr>
            <a:lvl8pPr marL="8534507" indent="0">
              <a:buNone/>
              <a:defRPr sz="4267" b="1"/>
            </a:lvl8pPr>
            <a:lvl9pPr marL="9753722" indent="0">
              <a:buNone/>
              <a:defRPr sz="4267" b="1"/>
            </a:lvl9pPr>
          </a:lstStyle>
          <a:p>
            <a:pPr lvl="0"/>
            <a:r>
              <a:rPr lang="en-US"/>
              <a:t>Click to edit Master text styles</a:t>
            </a:r>
          </a:p>
        </p:txBody>
      </p:sp>
      <p:sp>
        <p:nvSpPr>
          <p:cNvPr id="4" name="Content Placeholder 3"/>
          <p:cNvSpPr>
            <a:spLocks noGrp="1"/>
          </p:cNvSpPr>
          <p:nvPr>
            <p:ph sz="half" idx="2"/>
          </p:nvPr>
        </p:nvSpPr>
        <p:spPr>
          <a:xfrm>
            <a:off x="1219359" y="4349749"/>
            <a:ext cx="10775238" cy="7902576"/>
          </a:xfrm>
          <a:prstGeom prst="rect">
            <a:avLst/>
          </a:prstGeom>
        </p:spPr>
        <p:txBody>
          <a:bodyPr/>
          <a:lstStyle>
            <a:lvl1pPr>
              <a:defRPr sz="6400"/>
            </a:lvl1pPr>
            <a:lvl2pPr>
              <a:defRPr sz="5333"/>
            </a:lvl2pPr>
            <a:lvl3pPr>
              <a:defRPr sz="4800"/>
            </a:lvl3pPr>
            <a:lvl4pPr>
              <a:defRPr sz="4267"/>
            </a:lvl4pPr>
            <a:lvl5pPr>
              <a:defRPr sz="4267"/>
            </a:lvl5pPr>
            <a:lvl6pPr>
              <a:defRPr sz="4267"/>
            </a:lvl6pPr>
            <a:lvl7pPr>
              <a:defRPr sz="4267"/>
            </a:lvl7pPr>
            <a:lvl8pPr>
              <a:defRPr sz="4267"/>
            </a:lvl8pPr>
            <a:lvl9pPr>
              <a:defRPr sz="4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8350" y="3070227"/>
            <a:ext cx="10779470" cy="1279525"/>
          </a:xfrm>
          <a:prstGeom prst="rect">
            <a:avLst/>
          </a:prstGeom>
        </p:spPr>
        <p:txBody>
          <a:bodyPr anchor="b"/>
          <a:lstStyle>
            <a:lvl1pPr marL="0" indent="0">
              <a:buNone/>
              <a:defRPr sz="6400" b="1"/>
            </a:lvl1pPr>
            <a:lvl2pPr marL="1219215" indent="0">
              <a:buNone/>
              <a:defRPr sz="5333" b="1"/>
            </a:lvl2pPr>
            <a:lvl3pPr marL="2438430" indent="0">
              <a:buNone/>
              <a:defRPr sz="4800" b="1"/>
            </a:lvl3pPr>
            <a:lvl4pPr marL="3657646" indent="0">
              <a:buNone/>
              <a:defRPr sz="4267" b="1"/>
            </a:lvl4pPr>
            <a:lvl5pPr marL="4876861" indent="0">
              <a:buNone/>
              <a:defRPr sz="4267" b="1"/>
            </a:lvl5pPr>
            <a:lvl6pPr marL="6096076" indent="0">
              <a:buNone/>
              <a:defRPr sz="4267" b="1"/>
            </a:lvl6pPr>
            <a:lvl7pPr marL="7315291" indent="0">
              <a:buNone/>
              <a:defRPr sz="4267" b="1"/>
            </a:lvl7pPr>
            <a:lvl8pPr marL="8534507" indent="0">
              <a:buNone/>
              <a:defRPr sz="4267" b="1"/>
            </a:lvl8pPr>
            <a:lvl9pPr marL="9753722" indent="0">
              <a:buNone/>
              <a:defRPr sz="4267" b="1"/>
            </a:lvl9pPr>
          </a:lstStyle>
          <a:p>
            <a:pPr lvl="0"/>
            <a:r>
              <a:rPr lang="en-US"/>
              <a:t>Click to edit Master text styles</a:t>
            </a:r>
          </a:p>
        </p:txBody>
      </p:sp>
      <p:sp>
        <p:nvSpPr>
          <p:cNvPr id="6" name="Content Placeholder 5"/>
          <p:cNvSpPr>
            <a:spLocks noGrp="1"/>
          </p:cNvSpPr>
          <p:nvPr>
            <p:ph sz="quarter" idx="4"/>
          </p:nvPr>
        </p:nvSpPr>
        <p:spPr>
          <a:xfrm>
            <a:off x="12388350" y="4349749"/>
            <a:ext cx="10779470" cy="7902576"/>
          </a:xfrm>
          <a:prstGeom prst="rect">
            <a:avLst/>
          </a:prstGeom>
        </p:spPr>
        <p:txBody>
          <a:bodyPr/>
          <a:lstStyle>
            <a:lvl1pPr>
              <a:defRPr sz="6400"/>
            </a:lvl1pPr>
            <a:lvl2pPr>
              <a:defRPr sz="5333"/>
            </a:lvl2pPr>
            <a:lvl3pPr>
              <a:defRPr sz="4800"/>
            </a:lvl3pPr>
            <a:lvl4pPr>
              <a:defRPr sz="4267"/>
            </a:lvl4pPr>
            <a:lvl5pPr>
              <a:defRPr sz="4267"/>
            </a:lvl5pPr>
            <a:lvl6pPr>
              <a:defRPr sz="4267"/>
            </a:lvl6pPr>
            <a:lvl7pPr>
              <a:defRPr sz="4267"/>
            </a:lvl7pPr>
            <a:lvl8pPr>
              <a:defRPr sz="4267"/>
            </a:lvl8pPr>
            <a:lvl9pPr>
              <a:defRPr sz="4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19359" y="12712701"/>
            <a:ext cx="5690341" cy="730251"/>
          </a:xfrm>
          <a:prstGeom prst="rect">
            <a:avLst/>
          </a:prstGeom>
        </p:spPr>
        <p:txBody>
          <a:bodyPr/>
          <a:lstStyle/>
          <a:p>
            <a:endParaRPr lang="en-US"/>
          </a:p>
        </p:txBody>
      </p:sp>
      <p:sp>
        <p:nvSpPr>
          <p:cNvPr id="8" name="Footer Placeholder 7"/>
          <p:cNvSpPr>
            <a:spLocks noGrp="1"/>
          </p:cNvSpPr>
          <p:nvPr>
            <p:ph type="ftr" sz="quarter" idx="11"/>
          </p:nvPr>
        </p:nvSpPr>
        <p:spPr>
          <a:xfrm>
            <a:off x="8332285" y="12712701"/>
            <a:ext cx="7722605" cy="730251"/>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E05ABEE-0215-A540-B51C-60C9ECC62C1F}"/>
              </a:ext>
            </a:extLst>
          </p:cNvPr>
          <p:cNvSpPr>
            <a:spLocks noGrp="1"/>
          </p:cNvSpPr>
          <p:nvPr>
            <p:ph type="sldNum" sz="quarter" idx="12"/>
          </p:nvPr>
        </p:nvSpPr>
        <p:spPr>
          <a:xfrm>
            <a:off x="18213455" y="12645794"/>
            <a:ext cx="5690341" cy="730251"/>
          </a:xfrm>
        </p:spPr>
        <p:txBody>
          <a:bodyPr/>
          <a:lstStyle>
            <a:lvl1pPr>
              <a:defRPr>
                <a:solidFill>
                  <a:schemeClr val="bg1"/>
                </a:solidFill>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7"/>
            <a:ext cx="21948458" cy="2286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219359" y="12712701"/>
            <a:ext cx="5690341" cy="730251"/>
          </a:xfrm>
          <a:prstGeom prst="rect">
            <a:avLst/>
          </a:prstGeom>
        </p:spPr>
        <p:txBody>
          <a:bodyPr/>
          <a:lstStyle/>
          <a:p>
            <a:endParaRPr lang="en-US"/>
          </a:p>
        </p:txBody>
      </p:sp>
      <p:sp>
        <p:nvSpPr>
          <p:cNvPr id="4" name="Footer Placeholder 3"/>
          <p:cNvSpPr>
            <a:spLocks noGrp="1"/>
          </p:cNvSpPr>
          <p:nvPr>
            <p:ph type="ftr" sz="quarter" idx="11"/>
          </p:nvPr>
        </p:nvSpPr>
        <p:spPr>
          <a:xfrm>
            <a:off x="8332285" y="12712701"/>
            <a:ext cx="7722605" cy="730251"/>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3" y="546099"/>
            <a:ext cx="8023213" cy="2324101"/>
          </a:xfrm>
          <a:prstGeom prst="rect">
            <a:avLst/>
          </a:prstGeom>
        </p:spPr>
        <p:txBody>
          <a:bodyPr anchor="b"/>
          <a:lstStyle>
            <a:lvl1pPr algn="l">
              <a:defRPr sz="5333" b="1"/>
            </a:lvl1pPr>
          </a:lstStyle>
          <a:p>
            <a:r>
              <a:rPr lang="en-US"/>
              <a:t>Click to edit Master title style</a:t>
            </a:r>
          </a:p>
        </p:txBody>
      </p:sp>
      <p:sp>
        <p:nvSpPr>
          <p:cNvPr id="3" name="Content Placeholder 2"/>
          <p:cNvSpPr>
            <a:spLocks noGrp="1"/>
          </p:cNvSpPr>
          <p:nvPr>
            <p:ph idx="1"/>
          </p:nvPr>
        </p:nvSpPr>
        <p:spPr>
          <a:xfrm>
            <a:off x="9534708" y="546103"/>
            <a:ext cx="13633108" cy="11706227"/>
          </a:xfrm>
          <a:prstGeom prst="rect">
            <a:avLst/>
          </a:prstGeom>
        </p:spPr>
        <p:txBody>
          <a:bodyPr/>
          <a:lstStyle>
            <a:lvl1pPr>
              <a:defRPr sz="8533"/>
            </a:lvl1pPr>
            <a:lvl2pPr>
              <a:defRPr sz="7467"/>
            </a:lvl2pPr>
            <a:lvl3pPr>
              <a:defRPr sz="6400"/>
            </a:lvl3pPr>
            <a:lvl4pPr>
              <a:defRPr sz="5333"/>
            </a:lvl4pPr>
            <a:lvl5pPr>
              <a:defRPr sz="5333"/>
            </a:lvl5pPr>
            <a:lvl6pPr>
              <a:defRPr sz="5333"/>
            </a:lvl6pPr>
            <a:lvl7pPr>
              <a:defRPr sz="5333"/>
            </a:lvl7pPr>
            <a:lvl8pPr>
              <a:defRPr sz="5333"/>
            </a:lvl8pPr>
            <a:lvl9pPr>
              <a:defRPr sz="5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363" y="2870204"/>
            <a:ext cx="8023213" cy="9382125"/>
          </a:xfrm>
          <a:prstGeom prst="rect">
            <a:avLst/>
          </a:prstGeom>
        </p:spPr>
        <p:txBody>
          <a:bodyPr/>
          <a:lstStyle>
            <a:lvl1pPr marL="0" indent="0">
              <a:buNone/>
              <a:defRPr sz="3733"/>
            </a:lvl1pPr>
            <a:lvl2pPr marL="1219215" indent="0">
              <a:buNone/>
              <a:defRPr sz="3200"/>
            </a:lvl2pPr>
            <a:lvl3pPr marL="2438430" indent="0">
              <a:buNone/>
              <a:defRPr sz="2667"/>
            </a:lvl3pPr>
            <a:lvl4pPr marL="3657646" indent="0">
              <a:buNone/>
              <a:defRPr sz="2400"/>
            </a:lvl4pPr>
            <a:lvl5pPr marL="4876861" indent="0">
              <a:buNone/>
              <a:defRPr sz="2400"/>
            </a:lvl5pPr>
            <a:lvl6pPr marL="6096076" indent="0">
              <a:buNone/>
              <a:defRPr sz="2400"/>
            </a:lvl6pPr>
            <a:lvl7pPr marL="7315291" indent="0">
              <a:buNone/>
              <a:defRPr sz="2400"/>
            </a:lvl7pPr>
            <a:lvl8pPr marL="8534507" indent="0">
              <a:buNone/>
              <a:defRPr sz="2400"/>
            </a:lvl8pPr>
            <a:lvl9pPr marL="9753722" indent="0">
              <a:buNone/>
              <a:defRPr sz="2400"/>
            </a:lvl9pPr>
          </a:lstStyle>
          <a:p>
            <a:pPr lvl="0"/>
            <a:r>
              <a:rPr lang="en-US"/>
              <a:t>Click to edit Master text styles</a:t>
            </a:r>
          </a:p>
        </p:txBody>
      </p:sp>
      <p:sp>
        <p:nvSpPr>
          <p:cNvPr id="5" name="Date Placeholder 4"/>
          <p:cNvSpPr>
            <a:spLocks noGrp="1"/>
          </p:cNvSpPr>
          <p:nvPr>
            <p:ph type="dt" sz="half" idx="10"/>
          </p:nvPr>
        </p:nvSpPr>
        <p:spPr>
          <a:xfrm>
            <a:off x="1219359" y="12712701"/>
            <a:ext cx="5690341" cy="730251"/>
          </a:xfrm>
          <a:prstGeom prst="rect">
            <a:avLst/>
          </a:prstGeom>
        </p:spPr>
        <p:txBody>
          <a:bodyPr/>
          <a:lstStyle/>
          <a:p>
            <a:endParaRPr lang="en-US"/>
          </a:p>
        </p:txBody>
      </p:sp>
      <p:sp>
        <p:nvSpPr>
          <p:cNvPr id="6" name="Footer Placeholder 5"/>
          <p:cNvSpPr>
            <a:spLocks noGrp="1"/>
          </p:cNvSpPr>
          <p:nvPr>
            <p:ph type="ftr" sz="quarter" idx="11"/>
          </p:nvPr>
        </p:nvSpPr>
        <p:spPr>
          <a:xfrm>
            <a:off x="8332285" y="12712701"/>
            <a:ext cx="7722605" cy="730251"/>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a:t>
            </a:fld>
            <a:endParaRPr kumimoji="0" lang="en-US">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57" y="9601200"/>
            <a:ext cx="14632305" cy="1133477"/>
          </a:xfrm>
          <a:prstGeom prst="rect">
            <a:avLst/>
          </a:prstGeom>
        </p:spPr>
        <p:txBody>
          <a:bodyPr anchor="b"/>
          <a:lstStyle>
            <a:lvl1pPr algn="l">
              <a:defRPr sz="5333" b="1"/>
            </a:lvl1pPr>
          </a:lstStyle>
          <a:p>
            <a:r>
              <a:rPr lang="en-US"/>
              <a:t>Click to edit Master title style</a:t>
            </a:r>
          </a:p>
        </p:txBody>
      </p:sp>
      <p:sp>
        <p:nvSpPr>
          <p:cNvPr id="3" name="Picture Placeholder 2"/>
          <p:cNvSpPr>
            <a:spLocks noGrp="1"/>
          </p:cNvSpPr>
          <p:nvPr>
            <p:ph type="pic" idx="1"/>
          </p:nvPr>
        </p:nvSpPr>
        <p:spPr>
          <a:xfrm>
            <a:off x="4780057" y="1225549"/>
            <a:ext cx="14632305" cy="8229600"/>
          </a:xfrm>
          <a:prstGeom prst="rect">
            <a:avLst/>
          </a:prstGeom>
        </p:spPr>
        <p:txBody>
          <a:bodyPr/>
          <a:lstStyle>
            <a:lvl1pPr marL="0" indent="0">
              <a:buNone/>
              <a:defRPr sz="8533"/>
            </a:lvl1pPr>
            <a:lvl2pPr marL="1219215" indent="0">
              <a:buNone/>
              <a:defRPr sz="7467"/>
            </a:lvl2pPr>
            <a:lvl3pPr marL="2438430" indent="0">
              <a:buNone/>
              <a:defRPr sz="6400"/>
            </a:lvl3pPr>
            <a:lvl4pPr marL="3657646" indent="0">
              <a:buNone/>
              <a:defRPr sz="5333"/>
            </a:lvl4pPr>
            <a:lvl5pPr marL="4876861" indent="0">
              <a:buNone/>
              <a:defRPr sz="5333"/>
            </a:lvl5pPr>
            <a:lvl6pPr marL="6096076" indent="0">
              <a:buNone/>
              <a:defRPr sz="5333"/>
            </a:lvl6pPr>
            <a:lvl7pPr marL="7315291" indent="0">
              <a:buNone/>
              <a:defRPr sz="5333"/>
            </a:lvl7pPr>
            <a:lvl8pPr marL="8534507" indent="0">
              <a:buNone/>
              <a:defRPr sz="5333"/>
            </a:lvl8pPr>
            <a:lvl9pPr marL="9753722" indent="0">
              <a:buNone/>
              <a:defRPr sz="5333"/>
            </a:lvl9pPr>
          </a:lstStyle>
          <a:p>
            <a:endParaRPr lang="en-US"/>
          </a:p>
        </p:txBody>
      </p:sp>
      <p:sp>
        <p:nvSpPr>
          <p:cNvPr id="4" name="Text Placeholder 3"/>
          <p:cNvSpPr>
            <a:spLocks noGrp="1"/>
          </p:cNvSpPr>
          <p:nvPr>
            <p:ph type="body" sz="half" idx="2"/>
          </p:nvPr>
        </p:nvSpPr>
        <p:spPr>
          <a:xfrm>
            <a:off x="4780057" y="10734676"/>
            <a:ext cx="14632305" cy="1609725"/>
          </a:xfrm>
          <a:prstGeom prst="rect">
            <a:avLst/>
          </a:prstGeom>
        </p:spPr>
        <p:txBody>
          <a:bodyPr/>
          <a:lstStyle>
            <a:lvl1pPr marL="0" indent="0">
              <a:buNone/>
              <a:defRPr sz="3733"/>
            </a:lvl1pPr>
            <a:lvl2pPr marL="1219215" indent="0">
              <a:buNone/>
              <a:defRPr sz="3200"/>
            </a:lvl2pPr>
            <a:lvl3pPr marL="2438430" indent="0">
              <a:buNone/>
              <a:defRPr sz="2667"/>
            </a:lvl3pPr>
            <a:lvl4pPr marL="3657646" indent="0">
              <a:buNone/>
              <a:defRPr sz="2400"/>
            </a:lvl4pPr>
            <a:lvl5pPr marL="4876861" indent="0">
              <a:buNone/>
              <a:defRPr sz="2400"/>
            </a:lvl5pPr>
            <a:lvl6pPr marL="6096076" indent="0">
              <a:buNone/>
              <a:defRPr sz="2400"/>
            </a:lvl6pPr>
            <a:lvl7pPr marL="7315291" indent="0">
              <a:buNone/>
              <a:defRPr sz="2400"/>
            </a:lvl7pPr>
            <a:lvl8pPr marL="8534507" indent="0">
              <a:buNone/>
              <a:defRPr sz="2400"/>
            </a:lvl8pPr>
            <a:lvl9pPr marL="9753722" indent="0">
              <a:buNone/>
              <a:defRPr sz="2400"/>
            </a:lvl9pPr>
          </a:lstStyle>
          <a:p>
            <a:pPr lvl="0"/>
            <a:r>
              <a:rPr lang="en-US"/>
              <a:t>Click to edit Master text styles</a:t>
            </a:r>
          </a:p>
        </p:txBody>
      </p:sp>
      <p:sp>
        <p:nvSpPr>
          <p:cNvPr id="5" name="Date Placeholder 4"/>
          <p:cNvSpPr>
            <a:spLocks noGrp="1"/>
          </p:cNvSpPr>
          <p:nvPr>
            <p:ph type="dt" sz="half" idx="10"/>
          </p:nvPr>
        </p:nvSpPr>
        <p:spPr>
          <a:xfrm>
            <a:off x="1219359" y="12712701"/>
            <a:ext cx="5690341" cy="730251"/>
          </a:xfrm>
          <a:prstGeom prst="rect">
            <a:avLst/>
          </a:prstGeom>
        </p:spPr>
        <p:txBody>
          <a:bodyPr/>
          <a:lstStyle/>
          <a:p>
            <a:endParaRPr lang="en-US"/>
          </a:p>
        </p:txBody>
      </p:sp>
      <p:sp>
        <p:nvSpPr>
          <p:cNvPr id="6" name="Footer Placeholder 5"/>
          <p:cNvSpPr>
            <a:spLocks noGrp="1"/>
          </p:cNvSpPr>
          <p:nvPr>
            <p:ph type="ftr" sz="quarter" idx="11"/>
          </p:nvPr>
        </p:nvSpPr>
        <p:spPr>
          <a:xfrm>
            <a:off x="8332285" y="12712701"/>
            <a:ext cx="7722605" cy="730251"/>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8124246" y="12578887"/>
            <a:ext cx="5690341" cy="730251"/>
          </a:xfrm>
          <a:prstGeom prst="rect">
            <a:avLst/>
          </a:prstGeom>
        </p:spPr>
        <p:txBody>
          <a:bodyPr vert="horz" lIns="91440" tIns="45720" rIns="91440" bIns="45720" rtlCol="0" anchor="ctr"/>
          <a:lstStyle>
            <a:lvl1pPr algn="r">
              <a:defRPr sz="3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2" r:id="rId6"/>
    <p:sldLayoutId id="2147493461" r:id="rId7"/>
    <p:sldLayoutId id="2147493463" r:id="rId8"/>
    <p:sldLayoutId id="2147493464" r:id="rId9"/>
    <p:sldLayoutId id="2147493465" r:id="rId10"/>
    <p:sldLayoutId id="2147493466" r:id="rId11"/>
  </p:sldLayoutIdLst>
  <p:hf hdr="0" ftr="0" dt="0"/>
  <p:txStyles>
    <p:titleStyle>
      <a:lvl1pPr algn="ctr" defTabSz="1219215" rtl="0" eaLnBrk="1" latinLnBrk="0" hangingPunct="1">
        <a:spcBef>
          <a:spcPct val="0"/>
        </a:spcBef>
        <a:buNone/>
        <a:defRPr sz="11733" kern="1200">
          <a:solidFill>
            <a:schemeClr val="tx1"/>
          </a:solidFill>
          <a:latin typeface="+mj-lt"/>
          <a:ea typeface="+mj-ea"/>
          <a:cs typeface="+mj-cs"/>
        </a:defRPr>
      </a:lvl1pPr>
    </p:titleStyle>
    <p:bodyStyle>
      <a:lvl1pPr marL="914411" indent="-914411" algn="l" defTabSz="1219215" rtl="0" eaLnBrk="1" latinLnBrk="0" hangingPunct="1">
        <a:spcBef>
          <a:spcPct val="20000"/>
        </a:spcBef>
        <a:buFont typeface="Arial"/>
        <a:buChar char="•"/>
        <a:defRPr sz="8533" kern="1200">
          <a:solidFill>
            <a:schemeClr val="tx1"/>
          </a:solidFill>
          <a:latin typeface="+mn-lt"/>
          <a:ea typeface="+mn-ea"/>
          <a:cs typeface="+mn-cs"/>
        </a:defRPr>
      </a:lvl1pPr>
      <a:lvl2pPr marL="1981225" indent="-762010" algn="l" defTabSz="1219215" rtl="0" eaLnBrk="1" latinLnBrk="0" hangingPunct="1">
        <a:spcBef>
          <a:spcPct val="20000"/>
        </a:spcBef>
        <a:buFont typeface="Arial"/>
        <a:buChar char="–"/>
        <a:defRPr sz="7467" kern="1200">
          <a:solidFill>
            <a:schemeClr val="tx1"/>
          </a:solidFill>
          <a:latin typeface="+mn-lt"/>
          <a:ea typeface="+mn-ea"/>
          <a:cs typeface="+mn-cs"/>
        </a:defRPr>
      </a:lvl2pPr>
      <a:lvl3pPr marL="3048038" indent="-609608" algn="l" defTabSz="1219215" rtl="0" eaLnBrk="1" latinLnBrk="0" hangingPunct="1">
        <a:spcBef>
          <a:spcPct val="20000"/>
        </a:spcBef>
        <a:buFont typeface="Arial"/>
        <a:buChar char="•"/>
        <a:defRPr sz="6400" kern="1200">
          <a:solidFill>
            <a:schemeClr val="tx1"/>
          </a:solidFill>
          <a:latin typeface="+mn-lt"/>
          <a:ea typeface="+mn-ea"/>
          <a:cs typeface="+mn-cs"/>
        </a:defRPr>
      </a:lvl3pPr>
      <a:lvl4pPr marL="4267253" indent="-609608" algn="l" defTabSz="1219215" rtl="0" eaLnBrk="1" latinLnBrk="0" hangingPunct="1">
        <a:spcBef>
          <a:spcPct val="20000"/>
        </a:spcBef>
        <a:buFont typeface="Arial"/>
        <a:buChar char="–"/>
        <a:defRPr sz="5333" kern="1200">
          <a:solidFill>
            <a:schemeClr val="tx1"/>
          </a:solidFill>
          <a:latin typeface="+mn-lt"/>
          <a:ea typeface="+mn-ea"/>
          <a:cs typeface="+mn-cs"/>
        </a:defRPr>
      </a:lvl4pPr>
      <a:lvl5pPr marL="5486469" indent="-609608" algn="l" defTabSz="1219215" rtl="0" eaLnBrk="1" latinLnBrk="0" hangingPunct="1">
        <a:spcBef>
          <a:spcPct val="20000"/>
        </a:spcBef>
        <a:buFont typeface="Arial"/>
        <a:buChar char="»"/>
        <a:defRPr sz="5333" kern="1200">
          <a:solidFill>
            <a:schemeClr val="tx1"/>
          </a:solidFill>
          <a:latin typeface="+mn-lt"/>
          <a:ea typeface="+mn-ea"/>
          <a:cs typeface="+mn-cs"/>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p:bodyStyle>
    <p:otherStyle>
      <a:defPPr>
        <a:defRPr lang="en-US"/>
      </a:defPPr>
      <a:lvl1pPr marL="0" algn="l" defTabSz="1219215" rtl="0" eaLnBrk="1" latinLnBrk="0" hangingPunct="1">
        <a:defRPr sz="4800" kern="1200">
          <a:solidFill>
            <a:schemeClr val="tx1"/>
          </a:solidFill>
          <a:latin typeface="+mn-lt"/>
          <a:ea typeface="+mn-ea"/>
          <a:cs typeface="+mn-cs"/>
        </a:defRPr>
      </a:lvl1pPr>
      <a:lvl2pPr marL="1219215" algn="l" defTabSz="1219215" rtl="0" eaLnBrk="1" latinLnBrk="0" hangingPunct="1">
        <a:defRPr sz="4800" kern="1200">
          <a:solidFill>
            <a:schemeClr val="tx1"/>
          </a:solidFill>
          <a:latin typeface="+mn-lt"/>
          <a:ea typeface="+mn-ea"/>
          <a:cs typeface="+mn-cs"/>
        </a:defRPr>
      </a:lvl2pPr>
      <a:lvl3pPr marL="2438430" algn="l" defTabSz="1219215" rtl="0" eaLnBrk="1" latinLnBrk="0" hangingPunct="1">
        <a:defRPr sz="4800" kern="1200">
          <a:solidFill>
            <a:schemeClr val="tx1"/>
          </a:solidFill>
          <a:latin typeface="+mn-lt"/>
          <a:ea typeface="+mn-ea"/>
          <a:cs typeface="+mn-cs"/>
        </a:defRPr>
      </a:lvl3pPr>
      <a:lvl4pPr marL="3657646" algn="l" defTabSz="1219215" rtl="0" eaLnBrk="1" latinLnBrk="0" hangingPunct="1">
        <a:defRPr sz="4800" kern="1200">
          <a:solidFill>
            <a:schemeClr val="tx1"/>
          </a:solidFill>
          <a:latin typeface="+mn-lt"/>
          <a:ea typeface="+mn-ea"/>
          <a:cs typeface="+mn-cs"/>
        </a:defRPr>
      </a:lvl4pPr>
      <a:lvl5pPr marL="4876861" algn="l" defTabSz="1219215" rtl="0" eaLnBrk="1" latinLnBrk="0" hangingPunct="1">
        <a:defRPr sz="4800" kern="1200">
          <a:solidFill>
            <a:schemeClr val="tx1"/>
          </a:solidFill>
          <a:latin typeface="+mn-lt"/>
          <a:ea typeface="+mn-ea"/>
          <a:cs typeface="+mn-cs"/>
        </a:defRPr>
      </a:lvl5pPr>
      <a:lvl6pPr marL="6096076" algn="l" defTabSz="1219215" rtl="0" eaLnBrk="1" latinLnBrk="0" hangingPunct="1">
        <a:defRPr sz="4800" kern="1200">
          <a:solidFill>
            <a:schemeClr val="tx1"/>
          </a:solidFill>
          <a:latin typeface="+mn-lt"/>
          <a:ea typeface="+mn-ea"/>
          <a:cs typeface="+mn-cs"/>
        </a:defRPr>
      </a:lvl6pPr>
      <a:lvl7pPr marL="7315291" algn="l" defTabSz="1219215" rtl="0" eaLnBrk="1" latinLnBrk="0" hangingPunct="1">
        <a:defRPr sz="4800" kern="1200">
          <a:solidFill>
            <a:schemeClr val="tx1"/>
          </a:solidFill>
          <a:latin typeface="+mn-lt"/>
          <a:ea typeface="+mn-ea"/>
          <a:cs typeface="+mn-cs"/>
        </a:defRPr>
      </a:lvl7pPr>
      <a:lvl8pPr marL="8534507" algn="l" defTabSz="1219215" rtl="0" eaLnBrk="1" latinLnBrk="0" hangingPunct="1">
        <a:defRPr sz="4800" kern="1200">
          <a:solidFill>
            <a:schemeClr val="tx1"/>
          </a:solidFill>
          <a:latin typeface="+mn-lt"/>
          <a:ea typeface="+mn-ea"/>
          <a:cs typeface="+mn-cs"/>
        </a:defRPr>
      </a:lvl8pPr>
      <a:lvl9pPr marL="9753722" algn="l" defTabSz="1219215"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141D7A-49C7-FB5B-4438-E5547090DAD5}"/>
              </a:ext>
            </a:extLst>
          </p:cNvPr>
          <p:cNvPicPr>
            <a:picLocks noChangeAspect="1"/>
          </p:cNvPicPr>
          <p:nvPr/>
        </p:nvPicPr>
        <p:blipFill>
          <a:blip r:embed="rId3"/>
          <a:srcRect t="7" b="7"/>
          <a:stretch/>
        </p:blipFill>
        <p:spPr>
          <a:xfrm>
            <a:off x="1" y="0"/>
            <a:ext cx="24387174" cy="13716000"/>
          </a:xfrm>
          <a:prstGeom prst="rect">
            <a:avLst/>
          </a:prstGeom>
        </p:spPr>
      </p:pic>
      <p:sp>
        <p:nvSpPr>
          <p:cNvPr id="8" name="TextBox 7">
            <a:extLst>
              <a:ext uri="{FF2B5EF4-FFF2-40B4-BE49-F238E27FC236}">
                <a16:creationId xmlns:a16="http://schemas.microsoft.com/office/drawing/2014/main" id="{641B102F-FCDE-D836-9B9C-60A3605EF4B5}"/>
              </a:ext>
            </a:extLst>
          </p:cNvPr>
          <p:cNvSpPr txBox="1"/>
          <p:nvPr/>
        </p:nvSpPr>
        <p:spPr>
          <a:xfrm>
            <a:off x="13815670" y="1196778"/>
            <a:ext cx="11923283" cy="2008432"/>
          </a:xfrm>
          <a:prstGeom prst="rect">
            <a:avLst/>
          </a:prstGeom>
          <a:noFill/>
        </p:spPr>
        <p:txBody>
          <a:bodyPr vert="horz" wrap="square" lIns="0" tIns="0" rIns="0" bIns="0" rtlCol="0" anchor="t" anchorCtr="0">
            <a:noAutofit/>
          </a:bodyPr>
          <a:lstStyle/>
          <a:p>
            <a:pPr>
              <a:lnSpc>
                <a:spcPts val="8000"/>
              </a:lnSpc>
            </a:pPr>
            <a:r>
              <a:rPr lang="en-US" sz="7500" b="1">
                <a:solidFill>
                  <a:srgbClr val="FEEF01"/>
                </a:solidFill>
                <a:latin typeface="Calibri"/>
                <a:ea typeface="Geared Slab" pitchFamily="2" charset="77"/>
                <a:cs typeface="Venera"/>
              </a:rPr>
              <a:t>PR &amp; MARKETING </a:t>
            </a:r>
            <a:br>
              <a:rPr lang="en-US" sz="7500" b="1">
                <a:latin typeface="Calibri"/>
                <a:ea typeface="Geared Slab" pitchFamily="2" charset="77"/>
                <a:cs typeface="Venera"/>
              </a:rPr>
            </a:br>
            <a:r>
              <a:rPr lang="en-US" sz="7500" b="1">
                <a:solidFill>
                  <a:srgbClr val="FEEF01"/>
                </a:solidFill>
                <a:latin typeface="Calibri"/>
                <a:ea typeface="Geared Slab" pitchFamily="2" charset="77"/>
                <a:cs typeface="Venera"/>
              </a:rPr>
              <a:t>SUMMIT 2023</a:t>
            </a:r>
          </a:p>
        </p:txBody>
      </p:sp>
      <p:pic>
        <p:nvPicPr>
          <p:cNvPr id="9" name="Picture 8">
            <a:extLst>
              <a:ext uri="{FF2B5EF4-FFF2-40B4-BE49-F238E27FC236}">
                <a16:creationId xmlns:a16="http://schemas.microsoft.com/office/drawing/2014/main" id="{73B50E85-3740-29AC-ED71-0DD831BFF967}"/>
              </a:ext>
            </a:extLst>
          </p:cNvPr>
          <p:cNvPicPr>
            <a:picLocks noChangeAspect="1"/>
          </p:cNvPicPr>
          <p:nvPr/>
        </p:nvPicPr>
        <p:blipFill>
          <a:blip r:embed="rId4"/>
          <a:srcRect/>
          <a:stretch/>
        </p:blipFill>
        <p:spPr>
          <a:xfrm>
            <a:off x="513668" y="344338"/>
            <a:ext cx="5573652" cy="3524514"/>
          </a:xfrm>
          <a:prstGeom prst="rect">
            <a:avLst/>
          </a:prstGeom>
        </p:spPr>
      </p:pic>
      <p:pic>
        <p:nvPicPr>
          <p:cNvPr id="10" name="Picture 9">
            <a:extLst>
              <a:ext uri="{FF2B5EF4-FFF2-40B4-BE49-F238E27FC236}">
                <a16:creationId xmlns:a16="http://schemas.microsoft.com/office/drawing/2014/main" id="{F5F95B9B-1F34-365B-9083-1BC232BFFD8B}"/>
              </a:ext>
            </a:extLst>
          </p:cNvPr>
          <p:cNvPicPr>
            <a:picLocks noChangeAspect="1"/>
          </p:cNvPicPr>
          <p:nvPr/>
        </p:nvPicPr>
        <p:blipFill>
          <a:blip r:embed="rId5"/>
          <a:srcRect/>
          <a:stretch/>
        </p:blipFill>
        <p:spPr>
          <a:xfrm>
            <a:off x="5651992" y="765210"/>
            <a:ext cx="4208070" cy="2664229"/>
          </a:xfrm>
          <a:prstGeom prst="rect">
            <a:avLst/>
          </a:prstGeom>
        </p:spPr>
      </p:pic>
      <p:pic>
        <p:nvPicPr>
          <p:cNvPr id="11" name="Picture 10">
            <a:extLst>
              <a:ext uri="{FF2B5EF4-FFF2-40B4-BE49-F238E27FC236}">
                <a16:creationId xmlns:a16="http://schemas.microsoft.com/office/drawing/2014/main" id="{C3C084CC-E6F6-3E45-FDC8-BD6DA63D8A2B}"/>
              </a:ext>
            </a:extLst>
          </p:cNvPr>
          <p:cNvPicPr>
            <a:picLocks noChangeAspect="1"/>
          </p:cNvPicPr>
          <p:nvPr/>
        </p:nvPicPr>
        <p:blipFill>
          <a:blip r:embed="rId6"/>
          <a:srcRect/>
          <a:stretch/>
        </p:blipFill>
        <p:spPr>
          <a:xfrm>
            <a:off x="9488587" y="761789"/>
            <a:ext cx="4212783" cy="2667212"/>
          </a:xfrm>
          <a:prstGeom prst="rect">
            <a:avLst/>
          </a:prstGeom>
        </p:spPr>
      </p:pic>
    </p:spTree>
    <p:extLst>
      <p:ext uri="{BB962C8B-B14F-4D97-AF65-F5344CB8AC3E}">
        <p14:creationId xmlns:p14="http://schemas.microsoft.com/office/powerpoint/2010/main" val="3915452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a:extLst>
              <a:ext uri="{FF2B5EF4-FFF2-40B4-BE49-F238E27FC236}">
                <a16:creationId xmlns:a16="http://schemas.microsoft.com/office/drawing/2014/main" id="{9DC32B16-FB5C-9132-287B-8A5CBC36C7F6}"/>
              </a:ext>
            </a:extLst>
          </p:cNvPr>
          <p:cNvPicPr>
            <a:picLocks noChangeAspect="1" noChangeArrowheads="1"/>
          </p:cNvPicPr>
          <p:nvPr/>
        </p:nvPicPr>
        <p:blipFill>
          <a:blip r:embed="rId3"/>
          <a:srcRect t="7" b="7"/>
          <a:stretch/>
        </p:blipFill>
        <p:spPr bwMode="auto">
          <a:xfrm>
            <a:off x="0" y="0"/>
            <a:ext cx="24387175"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D0572735-7460-D942-81B1-1B3185DFB7FC}"/>
              </a:ext>
            </a:extLst>
          </p:cNvPr>
          <p:cNvSpPr txBox="1"/>
          <p:nvPr/>
        </p:nvSpPr>
        <p:spPr>
          <a:xfrm>
            <a:off x="3848764" y="2337865"/>
            <a:ext cx="17582486" cy="1348310"/>
          </a:xfrm>
          <a:prstGeom prst="rect">
            <a:avLst/>
          </a:prstGeom>
          <a:noFill/>
        </p:spPr>
        <p:txBody>
          <a:bodyPr vert="horz" wrap="square" lIns="0" tIns="0" rIns="0" bIns="0" rtlCol="0" anchor="t" anchorCtr="0">
            <a:noAutofit/>
          </a:bodyPr>
          <a:lstStyle/>
          <a:p>
            <a:pPr>
              <a:lnSpc>
                <a:spcPts val="7500"/>
              </a:lnSpc>
            </a:pPr>
            <a:r>
              <a:rPr lang="en-US" sz="7000" spc="600">
                <a:solidFill>
                  <a:schemeClr val="bg1"/>
                </a:solidFill>
                <a:latin typeface="Exo 2 Medium Expanded" pitchFamily="2" charset="77"/>
                <a:ea typeface="Geared Slab" pitchFamily="2" charset="77"/>
                <a:cs typeface="Venera"/>
              </a:rPr>
              <a:t>2023 COMMUNICATIONS PLAN</a:t>
            </a:r>
          </a:p>
        </p:txBody>
      </p:sp>
      <p:sp>
        <p:nvSpPr>
          <p:cNvPr id="10" name="Rectangle 9">
            <a:extLst>
              <a:ext uri="{FF2B5EF4-FFF2-40B4-BE49-F238E27FC236}">
                <a16:creationId xmlns:a16="http://schemas.microsoft.com/office/drawing/2014/main" id="{E3CD7247-09D1-BF4D-8BB6-268BFEF3F205}"/>
              </a:ext>
            </a:extLst>
          </p:cNvPr>
          <p:cNvSpPr/>
          <p:nvPr/>
        </p:nvSpPr>
        <p:spPr>
          <a:xfrm rot="10800000">
            <a:off x="1617047" y="1"/>
            <a:ext cx="633725" cy="13715999"/>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6D7FBA6-B878-5F44-84DC-32E493ACEECE}"/>
              </a:ext>
            </a:extLst>
          </p:cNvPr>
          <p:cNvSpPr/>
          <p:nvPr/>
        </p:nvSpPr>
        <p:spPr>
          <a:xfrm rot="10800000">
            <a:off x="2405778" y="4"/>
            <a:ext cx="633725" cy="13715999"/>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DBAEBD5-2B8F-324F-9BA9-8FD2F591CD47}"/>
              </a:ext>
            </a:extLst>
          </p:cNvPr>
          <p:cNvSpPr/>
          <p:nvPr/>
        </p:nvSpPr>
        <p:spPr>
          <a:xfrm rot="10800000">
            <a:off x="828321" y="4"/>
            <a:ext cx="633725" cy="13715999"/>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D057D96-A95D-A36E-001D-4906D4A13F9B}"/>
              </a:ext>
            </a:extLst>
          </p:cNvPr>
          <p:cNvSpPr txBox="1"/>
          <p:nvPr/>
        </p:nvSpPr>
        <p:spPr>
          <a:xfrm>
            <a:off x="3848761" y="3686175"/>
            <a:ext cx="15481281" cy="1348310"/>
          </a:xfrm>
          <a:prstGeom prst="rect">
            <a:avLst/>
          </a:prstGeom>
          <a:noFill/>
        </p:spPr>
        <p:txBody>
          <a:bodyPr wrap="square" lIns="0" tIns="0" rIns="0" bIns="0" rtlCol="0">
            <a:noAutofit/>
          </a:bodyPr>
          <a:lstStyle/>
          <a:p>
            <a:pPr>
              <a:lnSpc>
                <a:spcPts val="4500"/>
              </a:lnSpc>
              <a:spcAft>
                <a:spcPts val="1300"/>
              </a:spcAft>
            </a:pPr>
            <a:r>
              <a:rPr lang="en-US" sz="4200" b="1">
                <a:solidFill>
                  <a:srgbClr val="FEEF01"/>
                </a:solidFill>
                <a:latin typeface="Exo 2 Extra Bold Expanded" pitchFamily="2" charset="77"/>
                <a:cs typeface="DINCond-Regular"/>
              </a:rPr>
              <a:t>CHARLES KRALL</a:t>
            </a:r>
            <a:br>
              <a:rPr lang="en-US" sz="4000">
                <a:solidFill>
                  <a:schemeClr val="bg1"/>
                </a:solidFill>
                <a:latin typeface="Exo 2 Condensed" pitchFamily="2" charset="77"/>
                <a:cs typeface="DINCond-Regular"/>
              </a:rPr>
            </a:br>
            <a:r>
              <a:rPr lang="en-US" sz="4000">
                <a:solidFill>
                  <a:schemeClr val="bg1"/>
                </a:solidFill>
                <a:latin typeface="Exo 2 Condensed" pitchFamily="2" charset="77"/>
                <a:cs typeface="DINCond-Regular"/>
              </a:rPr>
              <a:t>Manager of Communications</a:t>
            </a:r>
          </a:p>
          <a:p>
            <a:pPr>
              <a:lnSpc>
                <a:spcPts val="4500"/>
              </a:lnSpc>
              <a:spcAft>
                <a:spcPts val="1300"/>
              </a:spcAft>
            </a:pPr>
            <a:r>
              <a:rPr lang="en-US" sz="4000">
                <a:solidFill>
                  <a:schemeClr val="bg1"/>
                </a:solidFill>
                <a:latin typeface="Exo 2 Condensed" pitchFamily="2" charset="77"/>
                <a:cs typeface="DINCond-Regular"/>
              </a:rPr>
              <a:t>ARCA Menards Series</a:t>
            </a:r>
          </a:p>
        </p:txBody>
      </p:sp>
    </p:spTree>
    <p:extLst>
      <p:ext uri="{BB962C8B-B14F-4D97-AF65-F5344CB8AC3E}">
        <p14:creationId xmlns:p14="http://schemas.microsoft.com/office/powerpoint/2010/main" val="2432680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2A2692-A4D9-7340-9E89-04FD517A30B5}"/>
              </a:ext>
            </a:extLst>
          </p:cNvPr>
          <p:cNvSpPr/>
          <p:nvPr/>
        </p:nvSpPr>
        <p:spPr>
          <a:xfrm flipH="1">
            <a:off x="14960599" y="0"/>
            <a:ext cx="9426575" cy="1371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nvGrpSpPr>
          <p:cNvPr id="8" name="Group 7">
            <a:extLst>
              <a:ext uri="{FF2B5EF4-FFF2-40B4-BE49-F238E27FC236}">
                <a16:creationId xmlns:a16="http://schemas.microsoft.com/office/drawing/2014/main" id="{AC69C38D-78A3-BF4F-B50C-8C4E19D75276}"/>
              </a:ext>
            </a:extLst>
          </p:cNvPr>
          <p:cNvGrpSpPr/>
          <p:nvPr/>
        </p:nvGrpSpPr>
        <p:grpSpPr>
          <a:xfrm rot="5400000">
            <a:off x="8975930" y="6333812"/>
            <a:ext cx="13715998" cy="1048381"/>
            <a:chOff x="-3" y="5435546"/>
            <a:chExt cx="24387179" cy="2211182"/>
          </a:xfrm>
        </p:grpSpPr>
        <p:sp>
          <p:nvSpPr>
            <p:cNvPr id="9" name="Rectangle 8">
              <a:extLst>
                <a:ext uri="{FF2B5EF4-FFF2-40B4-BE49-F238E27FC236}">
                  <a16:creationId xmlns:a16="http://schemas.microsoft.com/office/drawing/2014/main" id="{13E5BE50-C9DF-A043-950C-B204C0B16559}"/>
                </a:ext>
              </a:extLst>
            </p:cNvPr>
            <p:cNvSpPr/>
            <p:nvPr/>
          </p:nvSpPr>
          <p:spPr>
            <a:xfrm rot="5400000">
              <a:off x="11876721" y="-5652447"/>
              <a:ext cx="633725" cy="24387174"/>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0" name="Rectangle 9">
              <a:extLst>
                <a:ext uri="{FF2B5EF4-FFF2-40B4-BE49-F238E27FC236}">
                  <a16:creationId xmlns:a16="http://schemas.microsoft.com/office/drawing/2014/main" id="{D03866B5-22EC-9D4F-9E4E-49B500AF0E27}"/>
                </a:ext>
              </a:extLst>
            </p:cNvPr>
            <p:cNvSpPr/>
            <p:nvPr/>
          </p:nvSpPr>
          <p:spPr>
            <a:xfrm rot="5400000">
              <a:off x="11876726" y="-6441178"/>
              <a:ext cx="633725" cy="24387174"/>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1" name="Rectangle 10">
              <a:extLst>
                <a:ext uri="{FF2B5EF4-FFF2-40B4-BE49-F238E27FC236}">
                  <a16:creationId xmlns:a16="http://schemas.microsoft.com/office/drawing/2014/main" id="{720C7D3B-423A-6944-9BAB-4508E6996CEA}"/>
                </a:ext>
              </a:extLst>
            </p:cNvPr>
            <p:cNvSpPr/>
            <p:nvPr/>
          </p:nvSpPr>
          <p:spPr>
            <a:xfrm rot="5400000">
              <a:off x="11876726" y="-4863721"/>
              <a:ext cx="633725" cy="24387174"/>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sp>
        <p:nvSpPr>
          <p:cNvPr id="2" name="Slide Number Placeholder 1">
            <a:extLst>
              <a:ext uri="{FF2B5EF4-FFF2-40B4-BE49-F238E27FC236}">
                <a16:creationId xmlns:a16="http://schemas.microsoft.com/office/drawing/2014/main" id="{3E6424FA-DC7A-9B40-9E43-46DD462EB204}"/>
              </a:ext>
            </a:extLst>
          </p:cNvPr>
          <p:cNvSpPr>
            <a:spLocks noGrp="1"/>
          </p:cNvSpPr>
          <p:nvPr>
            <p:ph type="sldNum" sz="quarter" idx="12"/>
          </p:nvPr>
        </p:nvSpPr>
        <p:spPr/>
        <p:txBody>
          <a:bodyPr/>
          <a:lstStyle/>
          <a:p>
            <a:fld id="{2066355A-084C-D24E-9AD2-7E4FC41EA627}" type="slidenum">
              <a:rPr lang="en-US" smtClean="0"/>
              <a:t>11</a:t>
            </a:fld>
            <a:endParaRPr lang="en-US"/>
          </a:p>
        </p:txBody>
      </p:sp>
      <p:sp>
        <p:nvSpPr>
          <p:cNvPr id="14" name="TextBox 13">
            <a:extLst>
              <a:ext uri="{FF2B5EF4-FFF2-40B4-BE49-F238E27FC236}">
                <a16:creationId xmlns:a16="http://schemas.microsoft.com/office/drawing/2014/main" id="{41115E21-C324-DC11-37A0-C7BCA5B5AFF1}"/>
              </a:ext>
            </a:extLst>
          </p:cNvPr>
          <p:cNvSpPr txBox="1"/>
          <p:nvPr/>
        </p:nvSpPr>
        <p:spPr>
          <a:xfrm>
            <a:off x="1571044" y="4222026"/>
            <a:ext cx="12257314" cy="4932525"/>
          </a:xfrm>
          <a:prstGeom prst="rect">
            <a:avLst/>
          </a:prstGeom>
          <a:noFill/>
        </p:spPr>
        <p:txBody>
          <a:bodyPr wrap="square" lIns="0" tIns="0" rIns="0" bIns="0" rtlCol="0">
            <a:noAutofit/>
          </a:bodyPr>
          <a:lstStyle/>
          <a:p>
            <a:pPr>
              <a:lnSpc>
                <a:spcPts val="5300"/>
              </a:lnSpc>
              <a:spcAft>
                <a:spcPts val="2500"/>
              </a:spcAft>
            </a:pPr>
            <a:r>
              <a:rPr lang="en-US" sz="3800">
                <a:latin typeface="Exo 2 Medium Condensed" pitchFamily="2" charset="77"/>
                <a:cs typeface="DINCond-Regular"/>
              </a:rPr>
              <a:t>The goal of our communications plan is to create as much interest, exposure, and goodwill in the ARCA Menards Series, our races, our teams, our drivers, and our sponsors as we possibly can.​</a:t>
            </a:r>
          </a:p>
          <a:p>
            <a:pPr>
              <a:lnSpc>
                <a:spcPts val="5300"/>
              </a:lnSpc>
              <a:spcAft>
                <a:spcPts val="2500"/>
              </a:spcAft>
            </a:pPr>
            <a:r>
              <a:rPr lang="en-US" sz="3800">
                <a:latin typeface="Exo 2 Medium Condensed" pitchFamily="2" charset="77"/>
                <a:cs typeface="DINCond-Regular"/>
              </a:rPr>
              <a:t>Through coordinated efforts with all of our stakeholders, we strive to increase awareness with hardcore race fans and the casual, general sports fans in each of the markets that will host a race across the ARCA Menards Series platform in 2023. </a:t>
            </a:r>
          </a:p>
        </p:txBody>
      </p:sp>
      <p:sp>
        <p:nvSpPr>
          <p:cNvPr id="16" name="TextBox 15">
            <a:extLst>
              <a:ext uri="{FF2B5EF4-FFF2-40B4-BE49-F238E27FC236}">
                <a16:creationId xmlns:a16="http://schemas.microsoft.com/office/drawing/2014/main" id="{F61BA815-99EE-21E0-3615-46F413FF4418}"/>
              </a:ext>
            </a:extLst>
          </p:cNvPr>
          <p:cNvSpPr txBox="1"/>
          <p:nvPr/>
        </p:nvSpPr>
        <p:spPr>
          <a:xfrm>
            <a:off x="17236659" y="5886042"/>
            <a:ext cx="7106381" cy="1452095"/>
          </a:xfrm>
          <a:prstGeom prst="rect">
            <a:avLst/>
          </a:prstGeom>
          <a:noFill/>
        </p:spPr>
        <p:txBody>
          <a:bodyPr vert="horz" wrap="square" lIns="0" tIns="0" rIns="0" bIns="0" rtlCol="0" anchor="t" anchorCtr="0">
            <a:noAutofit/>
          </a:bodyPr>
          <a:lstStyle/>
          <a:p>
            <a:pPr>
              <a:lnSpc>
                <a:spcPts val="6600"/>
              </a:lnSpc>
            </a:pPr>
            <a:r>
              <a:rPr lang="en-US" sz="5500" b="1">
                <a:solidFill>
                  <a:srgbClr val="FEEF01"/>
                </a:solidFill>
                <a:latin typeface="Exo Black" panose="02000503000000000000" pitchFamily="2" charset="77"/>
                <a:ea typeface="Geared Slab" pitchFamily="2" charset="77"/>
                <a:cs typeface="Venera"/>
              </a:rPr>
              <a:t>COMMUNICATIONS </a:t>
            </a:r>
            <a:br>
              <a:rPr lang="en-US" sz="5500" b="1">
                <a:solidFill>
                  <a:srgbClr val="FEEF01"/>
                </a:solidFill>
                <a:latin typeface="Exo Black" panose="02000503000000000000" pitchFamily="2" charset="77"/>
                <a:ea typeface="Geared Slab" pitchFamily="2" charset="77"/>
                <a:cs typeface="Venera"/>
              </a:rPr>
            </a:br>
            <a:r>
              <a:rPr lang="en-US" sz="5500" b="1">
                <a:solidFill>
                  <a:srgbClr val="FEEF01"/>
                </a:solidFill>
                <a:latin typeface="Exo Black" panose="02000503000000000000" pitchFamily="2" charset="77"/>
                <a:ea typeface="Geared Slab" pitchFamily="2" charset="77"/>
                <a:cs typeface="Venera"/>
              </a:rPr>
              <a:t>PLAN 2023</a:t>
            </a:r>
          </a:p>
        </p:txBody>
      </p:sp>
    </p:spTree>
    <p:extLst>
      <p:ext uri="{BB962C8B-B14F-4D97-AF65-F5344CB8AC3E}">
        <p14:creationId xmlns:p14="http://schemas.microsoft.com/office/powerpoint/2010/main" val="4286608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2A2692-A4D9-7340-9E89-04FD517A30B5}"/>
              </a:ext>
            </a:extLst>
          </p:cNvPr>
          <p:cNvSpPr/>
          <p:nvPr/>
        </p:nvSpPr>
        <p:spPr>
          <a:xfrm flipH="1">
            <a:off x="14960599" y="0"/>
            <a:ext cx="9426575" cy="1371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nvGrpSpPr>
          <p:cNvPr id="8" name="Group 7">
            <a:extLst>
              <a:ext uri="{FF2B5EF4-FFF2-40B4-BE49-F238E27FC236}">
                <a16:creationId xmlns:a16="http://schemas.microsoft.com/office/drawing/2014/main" id="{AC69C38D-78A3-BF4F-B50C-8C4E19D75276}"/>
              </a:ext>
            </a:extLst>
          </p:cNvPr>
          <p:cNvGrpSpPr/>
          <p:nvPr/>
        </p:nvGrpSpPr>
        <p:grpSpPr>
          <a:xfrm rot="5400000">
            <a:off x="8975930" y="6333812"/>
            <a:ext cx="13715998" cy="1048381"/>
            <a:chOff x="-3" y="5435546"/>
            <a:chExt cx="24387179" cy="2211182"/>
          </a:xfrm>
        </p:grpSpPr>
        <p:sp>
          <p:nvSpPr>
            <p:cNvPr id="9" name="Rectangle 8">
              <a:extLst>
                <a:ext uri="{FF2B5EF4-FFF2-40B4-BE49-F238E27FC236}">
                  <a16:creationId xmlns:a16="http://schemas.microsoft.com/office/drawing/2014/main" id="{13E5BE50-C9DF-A043-950C-B204C0B16559}"/>
                </a:ext>
              </a:extLst>
            </p:cNvPr>
            <p:cNvSpPr/>
            <p:nvPr/>
          </p:nvSpPr>
          <p:spPr>
            <a:xfrm rot="5400000">
              <a:off x="11876721" y="-5652447"/>
              <a:ext cx="633725" cy="24387174"/>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0" name="Rectangle 9">
              <a:extLst>
                <a:ext uri="{FF2B5EF4-FFF2-40B4-BE49-F238E27FC236}">
                  <a16:creationId xmlns:a16="http://schemas.microsoft.com/office/drawing/2014/main" id="{D03866B5-22EC-9D4F-9E4E-49B500AF0E27}"/>
                </a:ext>
              </a:extLst>
            </p:cNvPr>
            <p:cNvSpPr/>
            <p:nvPr/>
          </p:nvSpPr>
          <p:spPr>
            <a:xfrm rot="5400000">
              <a:off x="11876726" y="-6441178"/>
              <a:ext cx="633725" cy="24387174"/>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1" name="Rectangle 10">
              <a:extLst>
                <a:ext uri="{FF2B5EF4-FFF2-40B4-BE49-F238E27FC236}">
                  <a16:creationId xmlns:a16="http://schemas.microsoft.com/office/drawing/2014/main" id="{720C7D3B-423A-6944-9BAB-4508E6996CEA}"/>
                </a:ext>
              </a:extLst>
            </p:cNvPr>
            <p:cNvSpPr/>
            <p:nvPr/>
          </p:nvSpPr>
          <p:spPr>
            <a:xfrm rot="5400000">
              <a:off x="11876726" y="-4863721"/>
              <a:ext cx="633725" cy="24387174"/>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sp>
        <p:nvSpPr>
          <p:cNvPr id="2" name="Slide Number Placeholder 1">
            <a:extLst>
              <a:ext uri="{FF2B5EF4-FFF2-40B4-BE49-F238E27FC236}">
                <a16:creationId xmlns:a16="http://schemas.microsoft.com/office/drawing/2014/main" id="{3E6424FA-DC7A-9B40-9E43-46DD462EB204}"/>
              </a:ext>
            </a:extLst>
          </p:cNvPr>
          <p:cNvSpPr>
            <a:spLocks noGrp="1"/>
          </p:cNvSpPr>
          <p:nvPr>
            <p:ph type="sldNum" sz="quarter" idx="12"/>
          </p:nvPr>
        </p:nvSpPr>
        <p:spPr/>
        <p:txBody>
          <a:bodyPr/>
          <a:lstStyle/>
          <a:p>
            <a:fld id="{2066355A-084C-D24E-9AD2-7E4FC41EA627}" type="slidenum">
              <a:rPr lang="en-US" smtClean="0"/>
              <a:t>12</a:t>
            </a:fld>
            <a:endParaRPr lang="en-US"/>
          </a:p>
        </p:txBody>
      </p:sp>
      <p:sp>
        <p:nvSpPr>
          <p:cNvPr id="13" name="TextBox 12">
            <a:extLst>
              <a:ext uri="{FF2B5EF4-FFF2-40B4-BE49-F238E27FC236}">
                <a16:creationId xmlns:a16="http://schemas.microsoft.com/office/drawing/2014/main" id="{4E9A0F6E-E735-1091-85F4-BA977A3DE2F1}"/>
              </a:ext>
            </a:extLst>
          </p:cNvPr>
          <p:cNvSpPr txBox="1"/>
          <p:nvPr/>
        </p:nvSpPr>
        <p:spPr>
          <a:xfrm>
            <a:off x="17236659" y="5886042"/>
            <a:ext cx="7106381" cy="1452095"/>
          </a:xfrm>
          <a:prstGeom prst="rect">
            <a:avLst/>
          </a:prstGeom>
          <a:noFill/>
        </p:spPr>
        <p:txBody>
          <a:bodyPr vert="horz" wrap="square" lIns="0" tIns="0" rIns="0" bIns="0" rtlCol="0" anchor="t" anchorCtr="0">
            <a:noAutofit/>
          </a:bodyPr>
          <a:lstStyle/>
          <a:p>
            <a:pPr>
              <a:lnSpc>
                <a:spcPts val="6600"/>
              </a:lnSpc>
            </a:pPr>
            <a:r>
              <a:rPr lang="en-US" sz="5500" b="1">
                <a:solidFill>
                  <a:srgbClr val="FEEF01"/>
                </a:solidFill>
                <a:latin typeface="Exo Black" panose="02000503000000000000" pitchFamily="2" charset="77"/>
                <a:ea typeface="Geared Slab" pitchFamily="2" charset="77"/>
                <a:cs typeface="Venera"/>
              </a:rPr>
              <a:t>COMMUNICATIONS </a:t>
            </a:r>
            <a:br>
              <a:rPr lang="en-US" sz="5500" b="1">
                <a:solidFill>
                  <a:srgbClr val="FEEF01"/>
                </a:solidFill>
                <a:latin typeface="Exo Black" panose="02000503000000000000" pitchFamily="2" charset="77"/>
                <a:ea typeface="Geared Slab" pitchFamily="2" charset="77"/>
                <a:cs typeface="Venera"/>
              </a:rPr>
            </a:br>
            <a:r>
              <a:rPr lang="en-US" sz="5500" b="1">
                <a:solidFill>
                  <a:srgbClr val="FEEF01"/>
                </a:solidFill>
                <a:latin typeface="Exo Black" panose="02000503000000000000" pitchFamily="2" charset="77"/>
                <a:ea typeface="Geared Slab" pitchFamily="2" charset="77"/>
                <a:cs typeface="Venera"/>
              </a:rPr>
              <a:t>PLAN 2023</a:t>
            </a:r>
          </a:p>
        </p:txBody>
      </p:sp>
      <p:sp>
        <p:nvSpPr>
          <p:cNvPr id="14" name="TextBox 13">
            <a:extLst>
              <a:ext uri="{FF2B5EF4-FFF2-40B4-BE49-F238E27FC236}">
                <a16:creationId xmlns:a16="http://schemas.microsoft.com/office/drawing/2014/main" id="{41115E21-C324-DC11-37A0-C7BCA5B5AFF1}"/>
              </a:ext>
            </a:extLst>
          </p:cNvPr>
          <p:cNvSpPr txBox="1"/>
          <p:nvPr/>
        </p:nvSpPr>
        <p:spPr>
          <a:xfrm>
            <a:off x="1571044" y="1997162"/>
            <a:ext cx="11306756" cy="8578675"/>
          </a:xfrm>
          <a:prstGeom prst="rect">
            <a:avLst/>
          </a:prstGeom>
          <a:noFill/>
        </p:spPr>
        <p:txBody>
          <a:bodyPr wrap="square" lIns="0" tIns="0" rIns="0" bIns="0" rtlCol="0">
            <a:noAutofit/>
          </a:bodyPr>
          <a:lstStyle/>
          <a:p>
            <a:pPr marL="571500" indent="-571500">
              <a:lnSpc>
                <a:spcPts val="5500"/>
              </a:lnSpc>
              <a:spcAft>
                <a:spcPts val="3500"/>
              </a:spcAft>
              <a:buFont typeface="Arial" panose="020B0604020202020204" pitchFamily="34" charset="0"/>
              <a:buChar char="•"/>
            </a:pPr>
            <a:r>
              <a:rPr lang="en-US" sz="3200">
                <a:latin typeface="Exo 2 Medium Expanded" pitchFamily="2" charset="77"/>
                <a:cs typeface="DINCond-Regular"/>
              </a:rPr>
              <a:t>What is the ARCA Menards Series?​</a:t>
            </a:r>
          </a:p>
          <a:p>
            <a:pPr marL="571500" indent="-571500">
              <a:lnSpc>
                <a:spcPts val="5500"/>
              </a:lnSpc>
              <a:spcAft>
                <a:spcPts val="3500"/>
              </a:spcAft>
              <a:buFont typeface="Arial" panose="020B0604020202020204" pitchFamily="34" charset="0"/>
              <a:buChar char="•"/>
            </a:pPr>
            <a:r>
              <a:rPr lang="en-US" sz="3200">
                <a:latin typeface="Exo 2 Medium Expanded" pitchFamily="2" charset="77"/>
                <a:cs typeface="DINCond-Regular"/>
              </a:rPr>
              <a:t>NASCAR’s “stars of tomorrow” are racing ​</a:t>
            </a:r>
          </a:p>
          <a:p>
            <a:pPr marL="571500" indent="-571500">
              <a:lnSpc>
                <a:spcPts val="5500"/>
              </a:lnSpc>
              <a:spcAft>
                <a:spcPts val="3500"/>
              </a:spcAft>
              <a:buFont typeface="Arial" panose="020B0604020202020204" pitchFamily="34" charset="0"/>
              <a:buChar char="•"/>
            </a:pPr>
            <a:r>
              <a:rPr lang="en-US" sz="3200">
                <a:latin typeface="Exo 2 Medium Expanded" pitchFamily="2" charset="77"/>
                <a:cs typeface="DINCond-Regular"/>
              </a:rPr>
              <a:t>in the ARCA Menards Series today. ARCA’s tagline is “We Build Champions”.​</a:t>
            </a:r>
          </a:p>
          <a:p>
            <a:pPr marL="571500" indent="-571500">
              <a:lnSpc>
                <a:spcPts val="5500"/>
              </a:lnSpc>
              <a:spcAft>
                <a:spcPts val="3500"/>
              </a:spcAft>
              <a:buFont typeface="Arial" panose="020B0604020202020204" pitchFamily="34" charset="0"/>
              <a:buChar char="•"/>
            </a:pPr>
            <a:r>
              <a:rPr lang="en-US" sz="3200">
                <a:latin typeface="Exo 2 Medium Expanded" pitchFamily="2" charset="77"/>
                <a:cs typeface="DINCond-Regular"/>
              </a:rPr>
              <a:t>Drivers racing in the ARCA Menards Series are hoping to follow in the footsteps of dozens of other drivers who got their start in ARCA.​</a:t>
            </a:r>
          </a:p>
          <a:p>
            <a:pPr marL="571500" indent="-571500">
              <a:lnSpc>
                <a:spcPts val="5500"/>
              </a:lnSpc>
              <a:spcAft>
                <a:spcPts val="3500"/>
              </a:spcAft>
              <a:buFont typeface="Arial" panose="020B0604020202020204" pitchFamily="34" charset="0"/>
              <a:buChar char="•"/>
            </a:pPr>
            <a:r>
              <a:rPr lang="en-US" sz="3200">
                <a:latin typeface="Exo 2 Medium Expanded" pitchFamily="2" charset="77"/>
                <a:cs typeface="DINCond-Regular"/>
              </a:rPr>
              <a:t>Current number of drivers in the NASCAR National Series have competed in ARCA​</a:t>
            </a:r>
          </a:p>
          <a:p>
            <a:pPr marL="571500" indent="-571500">
              <a:lnSpc>
                <a:spcPts val="5500"/>
              </a:lnSpc>
              <a:spcAft>
                <a:spcPts val="3500"/>
              </a:spcAft>
              <a:buFont typeface="Arial" panose="020B0604020202020204" pitchFamily="34" charset="0"/>
              <a:buChar char="•"/>
            </a:pPr>
            <a:r>
              <a:rPr lang="en-US" sz="3200">
                <a:latin typeface="Exo 2 Medium Expanded" pitchFamily="2" charset="77"/>
                <a:cs typeface="DINCond-Regular"/>
              </a:rPr>
              <a:t>History of the ARCA Menards Series, ARCA Menards Series East &amp; West</a:t>
            </a:r>
          </a:p>
        </p:txBody>
      </p:sp>
    </p:spTree>
    <p:extLst>
      <p:ext uri="{BB962C8B-B14F-4D97-AF65-F5344CB8AC3E}">
        <p14:creationId xmlns:p14="http://schemas.microsoft.com/office/powerpoint/2010/main" val="3678335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2A2692-A4D9-7340-9E89-04FD517A30B5}"/>
              </a:ext>
            </a:extLst>
          </p:cNvPr>
          <p:cNvSpPr/>
          <p:nvPr/>
        </p:nvSpPr>
        <p:spPr>
          <a:xfrm flipH="1">
            <a:off x="14960599" y="0"/>
            <a:ext cx="9426575" cy="1371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nvGrpSpPr>
          <p:cNvPr id="8" name="Group 7">
            <a:extLst>
              <a:ext uri="{FF2B5EF4-FFF2-40B4-BE49-F238E27FC236}">
                <a16:creationId xmlns:a16="http://schemas.microsoft.com/office/drawing/2014/main" id="{AC69C38D-78A3-BF4F-B50C-8C4E19D75276}"/>
              </a:ext>
            </a:extLst>
          </p:cNvPr>
          <p:cNvGrpSpPr/>
          <p:nvPr/>
        </p:nvGrpSpPr>
        <p:grpSpPr>
          <a:xfrm rot="5400000">
            <a:off x="8975930" y="6333812"/>
            <a:ext cx="13715998" cy="1048381"/>
            <a:chOff x="-3" y="5435546"/>
            <a:chExt cx="24387179" cy="2211182"/>
          </a:xfrm>
        </p:grpSpPr>
        <p:sp>
          <p:nvSpPr>
            <p:cNvPr id="9" name="Rectangle 8">
              <a:extLst>
                <a:ext uri="{FF2B5EF4-FFF2-40B4-BE49-F238E27FC236}">
                  <a16:creationId xmlns:a16="http://schemas.microsoft.com/office/drawing/2014/main" id="{13E5BE50-C9DF-A043-950C-B204C0B16559}"/>
                </a:ext>
              </a:extLst>
            </p:cNvPr>
            <p:cNvSpPr/>
            <p:nvPr/>
          </p:nvSpPr>
          <p:spPr>
            <a:xfrm rot="5400000">
              <a:off x="11876721" y="-5652447"/>
              <a:ext cx="633725" cy="24387174"/>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0" name="Rectangle 9">
              <a:extLst>
                <a:ext uri="{FF2B5EF4-FFF2-40B4-BE49-F238E27FC236}">
                  <a16:creationId xmlns:a16="http://schemas.microsoft.com/office/drawing/2014/main" id="{D03866B5-22EC-9D4F-9E4E-49B500AF0E27}"/>
                </a:ext>
              </a:extLst>
            </p:cNvPr>
            <p:cNvSpPr/>
            <p:nvPr/>
          </p:nvSpPr>
          <p:spPr>
            <a:xfrm rot="5400000">
              <a:off x="11876726" y="-6441178"/>
              <a:ext cx="633725" cy="24387174"/>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1" name="Rectangle 10">
              <a:extLst>
                <a:ext uri="{FF2B5EF4-FFF2-40B4-BE49-F238E27FC236}">
                  <a16:creationId xmlns:a16="http://schemas.microsoft.com/office/drawing/2014/main" id="{720C7D3B-423A-6944-9BAB-4508E6996CEA}"/>
                </a:ext>
              </a:extLst>
            </p:cNvPr>
            <p:cNvSpPr/>
            <p:nvPr/>
          </p:nvSpPr>
          <p:spPr>
            <a:xfrm rot="5400000">
              <a:off x="11876726" y="-4863721"/>
              <a:ext cx="633725" cy="24387174"/>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sp>
        <p:nvSpPr>
          <p:cNvPr id="2" name="Slide Number Placeholder 1">
            <a:extLst>
              <a:ext uri="{FF2B5EF4-FFF2-40B4-BE49-F238E27FC236}">
                <a16:creationId xmlns:a16="http://schemas.microsoft.com/office/drawing/2014/main" id="{3E6424FA-DC7A-9B40-9E43-46DD462EB204}"/>
              </a:ext>
            </a:extLst>
          </p:cNvPr>
          <p:cNvSpPr>
            <a:spLocks noGrp="1"/>
          </p:cNvSpPr>
          <p:nvPr>
            <p:ph type="sldNum" sz="quarter" idx="12"/>
          </p:nvPr>
        </p:nvSpPr>
        <p:spPr/>
        <p:txBody>
          <a:bodyPr/>
          <a:lstStyle/>
          <a:p>
            <a:fld id="{2066355A-084C-D24E-9AD2-7E4FC41EA627}" type="slidenum">
              <a:rPr lang="en-US" smtClean="0"/>
              <a:t>13</a:t>
            </a:fld>
            <a:endParaRPr lang="en-US"/>
          </a:p>
        </p:txBody>
      </p:sp>
      <p:sp>
        <p:nvSpPr>
          <p:cNvPr id="13" name="TextBox 12">
            <a:extLst>
              <a:ext uri="{FF2B5EF4-FFF2-40B4-BE49-F238E27FC236}">
                <a16:creationId xmlns:a16="http://schemas.microsoft.com/office/drawing/2014/main" id="{4E9A0F6E-E735-1091-85F4-BA977A3DE2F1}"/>
              </a:ext>
            </a:extLst>
          </p:cNvPr>
          <p:cNvSpPr txBox="1"/>
          <p:nvPr/>
        </p:nvSpPr>
        <p:spPr>
          <a:xfrm>
            <a:off x="17236659" y="5886042"/>
            <a:ext cx="7106381" cy="1452095"/>
          </a:xfrm>
          <a:prstGeom prst="rect">
            <a:avLst/>
          </a:prstGeom>
          <a:noFill/>
        </p:spPr>
        <p:txBody>
          <a:bodyPr vert="horz" wrap="square" lIns="0" tIns="0" rIns="0" bIns="0" rtlCol="0" anchor="t" anchorCtr="0">
            <a:noAutofit/>
          </a:bodyPr>
          <a:lstStyle/>
          <a:p>
            <a:pPr>
              <a:lnSpc>
                <a:spcPts val="6600"/>
              </a:lnSpc>
            </a:pPr>
            <a:r>
              <a:rPr lang="en-US" sz="5500" b="1">
                <a:solidFill>
                  <a:srgbClr val="FEEF01"/>
                </a:solidFill>
                <a:latin typeface="Exo Black" panose="02000503000000000000" pitchFamily="2" charset="77"/>
                <a:ea typeface="Geared Slab" pitchFamily="2" charset="77"/>
                <a:cs typeface="Venera"/>
              </a:rPr>
              <a:t>COMMUNICATIONS </a:t>
            </a:r>
            <a:br>
              <a:rPr lang="en-US" sz="5500" b="1">
                <a:solidFill>
                  <a:srgbClr val="FEEF01"/>
                </a:solidFill>
                <a:latin typeface="Exo Black" panose="02000503000000000000" pitchFamily="2" charset="77"/>
                <a:ea typeface="Geared Slab" pitchFamily="2" charset="77"/>
                <a:cs typeface="Venera"/>
              </a:rPr>
            </a:br>
            <a:r>
              <a:rPr lang="en-US" sz="5500" b="1">
                <a:solidFill>
                  <a:srgbClr val="FEEF01"/>
                </a:solidFill>
                <a:latin typeface="Exo Black" panose="02000503000000000000" pitchFamily="2" charset="77"/>
                <a:ea typeface="Geared Slab" pitchFamily="2" charset="77"/>
                <a:cs typeface="Venera"/>
              </a:rPr>
              <a:t>PLAN 2023</a:t>
            </a:r>
          </a:p>
        </p:txBody>
      </p:sp>
      <p:sp>
        <p:nvSpPr>
          <p:cNvPr id="14" name="TextBox 13">
            <a:extLst>
              <a:ext uri="{FF2B5EF4-FFF2-40B4-BE49-F238E27FC236}">
                <a16:creationId xmlns:a16="http://schemas.microsoft.com/office/drawing/2014/main" id="{41115E21-C324-DC11-37A0-C7BCA5B5AFF1}"/>
              </a:ext>
            </a:extLst>
          </p:cNvPr>
          <p:cNvSpPr txBox="1"/>
          <p:nvPr/>
        </p:nvSpPr>
        <p:spPr>
          <a:xfrm>
            <a:off x="1571044" y="2580913"/>
            <a:ext cx="11967156" cy="8554174"/>
          </a:xfrm>
          <a:prstGeom prst="rect">
            <a:avLst/>
          </a:prstGeom>
          <a:noFill/>
        </p:spPr>
        <p:txBody>
          <a:bodyPr wrap="square" lIns="0" tIns="0" rIns="0" bIns="0" rtlCol="0">
            <a:noAutofit/>
          </a:bodyPr>
          <a:lstStyle/>
          <a:p>
            <a:pPr>
              <a:lnSpc>
                <a:spcPts val="5300"/>
              </a:lnSpc>
              <a:spcAft>
                <a:spcPts val="2500"/>
              </a:spcAft>
            </a:pPr>
            <a:r>
              <a:rPr lang="en-US" sz="3800">
                <a:latin typeface="Exo 2 Medium Condensed" pitchFamily="2" charset="77"/>
                <a:cs typeface="DINCond-Regular"/>
              </a:rPr>
              <a:t>ARCA Menards Series races are fan friendly, with reasonably-priced tickets that offer fans numerous opportunities throughout the season to get up close and personal with the drivers, teams, and cars. Each stand-alone short track race is preceded by a driver autograph session, many of them on the track immediately before the race. Conjunction races with the national NASCAR series often include autograph sessions in the garage area or fan zone prior to the race. ​</a:t>
            </a:r>
          </a:p>
          <a:p>
            <a:pPr>
              <a:lnSpc>
                <a:spcPts val="5300"/>
              </a:lnSpc>
              <a:spcAft>
                <a:spcPts val="2500"/>
              </a:spcAft>
            </a:pPr>
            <a:r>
              <a:rPr lang="en-US" sz="3800">
                <a:latin typeface="Exo 2 Medium Condensed" pitchFamily="2" charset="77"/>
                <a:cs typeface="DINCond-Regular"/>
              </a:rPr>
              <a:t>For those who cannot attend in person, each of the 20 ARCA Menards Series races are televised live on FS1 and FS2 while the East and West races are streamed live on Flo Racing. MRN Radio will provide live radio coverage of every conjunction race.​</a:t>
            </a:r>
          </a:p>
        </p:txBody>
      </p:sp>
    </p:spTree>
    <p:extLst>
      <p:ext uri="{BB962C8B-B14F-4D97-AF65-F5344CB8AC3E}">
        <p14:creationId xmlns:p14="http://schemas.microsoft.com/office/powerpoint/2010/main" val="547420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2A2692-A4D9-7340-9E89-04FD517A30B5}"/>
              </a:ext>
            </a:extLst>
          </p:cNvPr>
          <p:cNvSpPr/>
          <p:nvPr/>
        </p:nvSpPr>
        <p:spPr>
          <a:xfrm flipH="1">
            <a:off x="14960599" y="0"/>
            <a:ext cx="9426575" cy="1371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nvGrpSpPr>
          <p:cNvPr id="8" name="Group 7">
            <a:extLst>
              <a:ext uri="{FF2B5EF4-FFF2-40B4-BE49-F238E27FC236}">
                <a16:creationId xmlns:a16="http://schemas.microsoft.com/office/drawing/2014/main" id="{AC69C38D-78A3-BF4F-B50C-8C4E19D75276}"/>
              </a:ext>
            </a:extLst>
          </p:cNvPr>
          <p:cNvGrpSpPr/>
          <p:nvPr/>
        </p:nvGrpSpPr>
        <p:grpSpPr>
          <a:xfrm rot="5400000">
            <a:off x="8975930" y="6333812"/>
            <a:ext cx="13715998" cy="1048381"/>
            <a:chOff x="-3" y="5435546"/>
            <a:chExt cx="24387179" cy="2211182"/>
          </a:xfrm>
        </p:grpSpPr>
        <p:sp>
          <p:nvSpPr>
            <p:cNvPr id="9" name="Rectangle 8">
              <a:extLst>
                <a:ext uri="{FF2B5EF4-FFF2-40B4-BE49-F238E27FC236}">
                  <a16:creationId xmlns:a16="http://schemas.microsoft.com/office/drawing/2014/main" id="{13E5BE50-C9DF-A043-950C-B204C0B16559}"/>
                </a:ext>
              </a:extLst>
            </p:cNvPr>
            <p:cNvSpPr/>
            <p:nvPr/>
          </p:nvSpPr>
          <p:spPr>
            <a:xfrm rot="5400000">
              <a:off x="11876721" y="-5652447"/>
              <a:ext cx="633725" cy="24387174"/>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0" name="Rectangle 9">
              <a:extLst>
                <a:ext uri="{FF2B5EF4-FFF2-40B4-BE49-F238E27FC236}">
                  <a16:creationId xmlns:a16="http://schemas.microsoft.com/office/drawing/2014/main" id="{D03866B5-22EC-9D4F-9E4E-49B500AF0E27}"/>
                </a:ext>
              </a:extLst>
            </p:cNvPr>
            <p:cNvSpPr/>
            <p:nvPr/>
          </p:nvSpPr>
          <p:spPr>
            <a:xfrm rot="5400000">
              <a:off x="11876726" y="-6441178"/>
              <a:ext cx="633725" cy="24387174"/>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1" name="Rectangle 10">
              <a:extLst>
                <a:ext uri="{FF2B5EF4-FFF2-40B4-BE49-F238E27FC236}">
                  <a16:creationId xmlns:a16="http://schemas.microsoft.com/office/drawing/2014/main" id="{720C7D3B-423A-6944-9BAB-4508E6996CEA}"/>
                </a:ext>
              </a:extLst>
            </p:cNvPr>
            <p:cNvSpPr/>
            <p:nvPr/>
          </p:nvSpPr>
          <p:spPr>
            <a:xfrm rot="5400000">
              <a:off x="11876726" y="-4863721"/>
              <a:ext cx="633725" cy="24387174"/>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sp>
        <p:nvSpPr>
          <p:cNvPr id="2" name="Slide Number Placeholder 1">
            <a:extLst>
              <a:ext uri="{FF2B5EF4-FFF2-40B4-BE49-F238E27FC236}">
                <a16:creationId xmlns:a16="http://schemas.microsoft.com/office/drawing/2014/main" id="{3E6424FA-DC7A-9B40-9E43-46DD462EB204}"/>
              </a:ext>
            </a:extLst>
          </p:cNvPr>
          <p:cNvSpPr>
            <a:spLocks noGrp="1"/>
          </p:cNvSpPr>
          <p:nvPr>
            <p:ph type="sldNum" sz="quarter" idx="12"/>
          </p:nvPr>
        </p:nvSpPr>
        <p:spPr/>
        <p:txBody>
          <a:bodyPr/>
          <a:lstStyle/>
          <a:p>
            <a:fld id="{2066355A-084C-D24E-9AD2-7E4FC41EA627}" type="slidenum">
              <a:rPr lang="en-US" smtClean="0"/>
              <a:t>14</a:t>
            </a:fld>
            <a:endParaRPr lang="en-US"/>
          </a:p>
        </p:txBody>
      </p:sp>
      <p:sp>
        <p:nvSpPr>
          <p:cNvPr id="13" name="TextBox 12">
            <a:extLst>
              <a:ext uri="{FF2B5EF4-FFF2-40B4-BE49-F238E27FC236}">
                <a16:creationId xmlns:a16="http://schemas.microsoft.com/office/drawing/2014/main" id="{4E9A0F6E-E735-1091-85F4-BA977A3DE2F1}"/>
              </a:ext>
            </a:extLst>
          </p:cNvPr>
          <p:cNvSpPr txBox="1"/>
          <p:nvPr/>
        </p:nvSpPr>
        <p:spPr>
          <a:xfrm>
            <a:off x="17236659" y="5886042"/>
            <a:ext cx="7106381" cy="1452095"/>
          </a:xfrm>
          <a:prstGeom prst="rect">
            <a:avLst/>
          </a:prstGeom>
          <a:noFill/>
        </p:spPr>
        <p:txBody>
          <a:bodyPr vert="horz" wrap="square" lIns="0" tIns="0" rIns="0" bIns="0" rtlCol="0" anchor="t" anchorCtr="0">
            <a:noAutofit/>
          </a:bodyPr>
          <a:lstStyle/>
          <a:p>
            <a:pPr>
              <a:lnSpc>
                <a:spcPts val="6600"/>
              </a:lnSpc>
            </a:pPr>
            <a:r>
              <a:rPr lang="en-US" sz="5500" b="1">
                <a:solidFill>
                  <a:srgbClr val="FEEF01"/>
                </a:solidFill>
                <a:latin typeface="Exo Black" panose="02000503000000000000" pitchFamily="2" charset="77"/>
                <a:ea typeface="Geared Slab" pitchFamily="2" charset="77"/>
                <a:cs typeface="Venera"/>
              </a:rPr>
              <a:t>COMMUNICATIONS </a:t>
            </a:r>
            <a:br>
              <a:rPr lang="en-US" sz="5500" b="1">
                <a:solidFill>
                  <a:srgbClr val="FEEF01"/>
                </a:solidFill>
                <a:latin typeface="Exo Black" panose="02000503000000000000" pitchFamily="2" charset="77"/>
                <a:ea typeface="Geared Slab" pitchFamily="2" charset="77"/>
                <a:cs typeface="Venera"/>
              </a:rPr>
            </a:br>
            <a:r>
              <a:rPr lang="en-US" sz="5500" b="1">
                <a:solidFill>
                  <a:srgbClr val="FEEF01"/>
                </a:solidFill>
                <a:latin typeface="Exo Black" panose="02000503000000000000" pitchFamily="2" charset="77"/>
                <a:ea typeface="Geared Slab" pitchFamily="2" charset="77"/>
                <a:cs typeface="Venera"/>
              </a:rPr>
              <a:t>PLAN 2023</a:t>
            </a:r>
          </a:p>
        </p:txBody>
      </p:sp>
      <p:sp>
        <p:nvSpPr>
          <p:cNvPr id="14" name="TextBox 13">
            <a:extLst>
              <a:ext uri="{FF2B5EF4-FFF2-40B4-BE49-F238E27FC236}">
                <a16:creationId xmlns:a16="http://schemas.microsoft.com/office/drawing/2014/main" id="{41115E21-C324-DC11-37A0-C7BCA5B5AFF1}"/>
              </a:ext>
            </a:extLst>
          </p:cNvPr>
          <p:cNvSpPr txBox="1"/>
          <p:nvPr/>
        </p:nvSpPr>
        <p:spPr>
          <a:xfrm>
            <a:off x="1571044" y="3349761"/>
            <a:ext cx="11534220" cy="6524655"/>
          </a:xfrm>
          <a:prstGeom prst="rect">
            <a:avLst/>
          </a:prstGeom>
          <a:noFill/>
        </p:spPr>
        <p:txBody>
          <a:bodyPr wrap="square" lIns="0" tIns="0" rIns="0" bIns="0" rtlCol="0">
            <a:noAutofit/>
          </a:bodyPr>
          <a:lstStyle/>
          <a:p>
            <a:pPr>
              <a:lnSpc>
                <a:spcPts val="5300"/>
              </a:lnSpc>
              <a:spcAft>
                <a:spcPts val="2500"/>
              </a:spcAft>
            </a:pPr>
            <a:r>
              <a:rPr lang="en-US" sz="4200" b="1">
                <a:latin typeface="Exo 2 Condensed" pitchFamily="2" charset="77"/>
                <a:cs typeface="DINCond-Regular"/>
              </a:rPr>
              <a:t>THE ARCA MENARDS SERIES WILL CONTINUE TO UTILIZE ARCARACING.COM AS THE HUB FOR ALL ARCA-RELATED NEWS, TIMING &amp; SCORING, AND PHOTOS.</a:t>
            </a:r>
          </a:p>
          <a:p>
            <a:pPr>
              <a:lnSpc>
                <a:spcPts val="5300"/>
              </a:lnSpc>
              <a:spcAft>
                <a:spcPts val="2500"/>
              </a:spcAft>
            </a:pPr>
            <a:r>
              <a:rPr lang="en-US" sz="4200">
                <a:latin typeface="Exo 2 Medium Condensed" pitchFamily="2" charset="77"/>
                <a:cs typeface="DINCond-Regular"/>
              </a:rPr>
              <a:t>ARCA’s social channels have taken larger role in driving traffic to the website and will also be the where in-race updates, videos, and fan interaction will take place. ​</a:t>
            </a:r>
          </a:p>
          <a:p>
            <a:pPr>
              <a:lnSpc>
                <a:spcPts val="5300"/>
              </a:lnSpc>
              <a:spcAft>
                <a:spcPts val="2500"/>
              </a:spcAft>
            </a:pPr>
            <a:r>
              <a:rPr lang="en-US" sz="4200">
                <a:latin typeface="Exo 2 Medium Condensed" pitchFamily="2" charset="77"/>
                <a:cs typeface="DINCond-Regular"/>
              </a:rPr>
              <a:t>ARCA will publish pre-event “Pit Box” updates previewing each event across the platform, as well as post-race recaps and notes packages.</a:t>
            </a:r>
          </a:p>
        </p:txBody>
      </p:sp>
    </p:spTree>
    <p:extLst>
      <p:ext uri="{BB962C8B-B14F-4D97-AF65-F5344CB8AC3E}">
        <p14:creationId xmlns:p14="http://schemas.microsoft.com/office/powerpoint/2010/main" val="2831131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2A2692-A4D9-7340-9E89-04FD517A30B5}"/>
              </a:ext>
            </a:extLst>
          </p:cNvPr>
          <p:cNvSpPr/>
          <p:nvPr/>
        </p:nvSpPr>
        <p:spPr>
          <a:xfrm flipH="1">
            <a:off x="14960599" y="0"/>
            <a:ext cx="9426575" cy="1371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nvGrpSpPr>
          <p:cNvPr id="8" name="Group 7">
            <a:extLst>
              <a:ext uri="{FF2B5EF4-FFF2-40B4-BE49-F238E27FC236}">
                <a16:creationId xmlns:a16="http://schemas.microsoft.com/office/drawing/2014/main" id="{AC69C38D-78A3-BF4F-B50C-8C4E19D75276}"/>
              </a:ext>
            </a:extLst>
          </p:cNvPr>
          <p:cNvGrpSpPr/>
          <p:nvPr/>
        </p:nvGrpSpPr>
        <p:grpSpPr>
          <a:xfrm rot="5400000">
            <a:off x="8975930" y="6333812"/>
            <a:ext cx="13715998" cy="1048381"/>
            <a:chOff x="-3" y="5435546"/>
            <a:chExt cx="24387179" cy="2211182"/>
          </a:xfrm>
        </p:grpSpPr>
        <p:sp>
          <p:nvSpPr>
            <p:cNvPr id="9" name="Rectangle 8">
              <a:extLst>
                <a:ext uri="{FF2B5EF4-FFF2-40B4-BE49-F238E27FC236}">
                  <a16:creationId xmlns:a16="http://schemas.microsoft.com/office/drawing/2014/main" id="{13E5BE50-C9DF-A043-950C-B204C0B16559}"/>
                </a:ext>
              </a:extLst>
            </p:cNvPr>
            <p:cNvSpPr/>
            <p:nvPr/>
          </p:nvSpPr>
          <p:spPr>
            <a:xfrm rot="5400000">
              <a:off x="11876721" y="-5652447"/>
              <a:ext cx="633725" cy="24387174"/>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0" name="Rectangle 9">
              <a:extLst>
                <a:ext uri="{FF2B5EF4-FFF2-40B4-BE49-F238E27FC236}">
                  <a16:creationId xmlns:a16="http://schemas.microsoft.com/office/drawing/2014/main" id="{D03866B5-22EC-9D4F-9E4E-49B500AF0E27}"/>
                </a:ext>
              </a:extLst>
            </p:cNvPr>
            <p:cNvSpPr/>
            <p:nvPr/>
          </p:nvSpPr>
          <p:spPr>
            <a:xfrm rot="5400000">
              <a:off x="11876726" y="-6441178"/>
              <a:ext cx="633725" cy="24387174"/>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1" name="Rectangle 10">
              <a:extLst>
                <a:ext uri="{FF2B5EF4-FFF2-40B4-BE49-F238E27FC236}">
                  <a16:creationId xmlns:a16="http://schemas.microsoft.com/office/drawing/2014/main" id="{720C7D3B-423A-6944-9BAB-4508E6996CEA}"/>
                </a:ext>
              </a:extLst>
            </p:cNvPr>
            <p:cNvSpPr/>
            <p:nvPr/>
          </p:nvSpPr>
          <p:spPr>
            <a:xfrm rot="5400000">
              <a:off x="11876726" y="-4863721"/>
              <a:ext cx="633725" cy="24387174"/>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sp>
        <p:nvSpPr>
          <p:cNvPr id="2" name="Slide Number Placeholder 1">
            <a:extLst>
              <a:ext uri="{FF2B5EF4-FFF2-40B4-BE49-F238E27FC236}">
                <a16:creationId xmlns:a16="http://schemas.microsoft.com/office/drawing/2014/main" id="{3E6424FA-DC7A-9B40-9E43-46DD462EB204}"/>
              </a:ext>
            </a:extLst>
          </p:cNvPr>
          <p:cNvSpPr>
            <a:spLocks noGrp="1"/>
          </p:cNvSpPr>
          <p:nvPr>
            <p:ph type="sldNum" sz="quarter" idx="12"/>
          </p:nvPr>
        </p:nvSpPr>
        <p:spPr/>
        <p:txBody>
          <a:bodyPr/>
          <a:lstStyle/>
          <a:p>
            <a:fld id="{2066355A-084C-D24E-9AD2-7E4FC41EA627}" type="slidenum">
              <a:rPr lang="en-US" smtClean="0"/>
              <a:t>15</a:t>
            </a:fld>
            <a:endParaRPr lang="en-US"/>
          </a:p>
        </p:txBody>
      </p:sp>
      <p:sp>
        <p:nvSpPr>
          <p:cNvPr id="13" name="TextBox 12">
            <a:extLst>
              <a:ext uri="{FF2B5EF4-FFF2-40B4-BE49-F238E27FC236}">
                <a16:creationId xmlns:a16="http://schemas.microsoft.com/office/drawing/2014/main" id="{4E9A0F6E-E735-1091-85F4-BA977A3DE2F1}"/>
              </a:ext>
            </a:extLst>
          </p:cNvPr>
          <p:cNvSpPr txBox="1"/>
          <p:nvPr/>
        </p:nvSpPr>
        <p:spPr>
          <a:xfrm>
            <a:off x="17236659" y="5886042"/>
            <a:ext cx="7106381" cy="1452095"/>
          </a:xfrm>
          <a:prstGeom prst="rect">
            <a:avLst/>
          </a:prstGeom>
          <a:noFill/>
        </p:spPr>
        <p:txBody>
          <a:bodyPr vert="horz" wrap="square" lIns="0" tIns="0" rIns="0" bIns="0" rtlCol="0" anchor="t" anchorCtr="0">
            <a:noAutofit/>
          </a:bodyPr>
          <a:lstStyle/>
          <a:p>
            <a:pPr>
              <a:lnSpc>
                <a:spcPts val="6600"/>
              </a:lnSpc>
            </a:pPr>
            <a:r>
              <a:rPr lang="en-US" sz="5500" b="1">
                <a:solidFill>
                  <a:srgbClr val="FEEF01"/>
                </a:solidFill>
                <a:latin typeface="Exo Black" panose="02000503000000000000" pitchFamily="2" charset="77"/>
                <a:ea typeface="Geared Slab" pitchFamily="2" charset="77"/>
                <a:cs typeface="Venera"/>
              </a:rPr>
              <a:t>COMMUNICATIONS </a:t>
            </a:r>
            <a:br>
              <a:rPr lang="en-US" sz="5500" b="1">
                <a:solidFill>
                  <a:srgbClr val="FEEF01"/>
                </a:solidFill>
                <a:latin typeface="Exo Black" panose="02000503000000000000" pitchFamily="2" charset="77"/>
                <a:ea typeface="Geared Slab" pitchFamily="2" charset="77"/>
                <a:cs typeface="Venera"/>
              </a:rPr>
            </a:br>
            <a:r>
              <a:rPr lang="en-US" sz="5500" b="1">
                <a:solidFill>
                  <a:srgbClr val="FEEF01"/>
                </a:solidFill>
                <a:latin typeface="Exo Black" panose="02000503000000000000" pitchFamily="2" charset="77"/>
                <a:ea typeface="Geared Slab" pitchFamily="2" charset="77"/>
                <a:cs typeface="Venera"/>
              </a:rPr>
              <a:t>PLAN 2023</a:t>
            </a:r>
          </a:p>
        </p:txBody>
      </p:sp>
      <p:sp>
        <p:nvSpPr>
          <p:cNvPr id="14" name="TextBox 13">
            <a:extLst>
              <a:ext uri="{FF2B5EF4-FFF2-40B4-BE49-F238E27FC236}">
                <a16:creationId xmlns:a16="http://schemas.microsoft.com/office/drawing/2014/main" id="{41115E21-C324-DC11-37A0-C7BCA5B5AFF1}"/>
              </a:ext>
            </a:extLst>
          </p:cNvPr>
          <p:cNvSpPr txBox="1"/>
          <p:nvPr/>
        </p:nvSpPr>
        <p:spPr>
          <a:xfrm>
            <a:off x="1571044" y="2736328"/>
            <a:ext cx="12257314" cy="8243343"/>
          </a:xfrm>
          <a:prstGeom prst="rect">
            <a:avLst/>
          </a:prstGeom>
          <a:noFill/>
        </p:spPr>
        <p:txBody>
          <a:bodyPr wrap="square" lIns="0" tIns="0" rIns="0" bIns="0" rtlCol="0">
            <a:noAutofit/>
          </a:bodyPr>
          <a:lstStyle/>
          <a:p>
            <a:pPr>
              <a:lnSpc>
                <a:spcPts val="5300"/>
              </a:lnSpc>
              <a:spcAft>
                <a:spcPts val="2500"/>
              </a:spcAft>
            </a:pPr>
            <a:r>
              <a:rPr lang="en-US" sz="4200" b="1">
                <a:latin typeface="Exo 2 Condensed" pitchFamily="2" charset="77"/>
                <a:cs typeface="DINCond-Regular"/>
              </a:rPr>
              <a:t>ARCA media outreach will focus on unique human-interest stories, especially those that are relevant to each local race market, that do more than talk about racing.</a:t>
            </a:r>
          </a:p>
          <a:p>
            <a:pPr>
              <a:lnSpc>
                <a:spcPts val="5300"/>
              </a:lnSpc>
              <a:spcAft>
                <a:spcPts val="2500"/>
              </a:spcAft>
            </a:pPr>
            <a:r>
              <a:rPr lang="en-US" sz="4200">
                <a:latin typeface="Exo 2 Medium Condensed" pitchFamily="2" charset="77"/>
                <a:cs typeface="DINCond-Regular"/>
              </a:rPr>
              <a:t>Teams have been given access to ARCA’s media contact list and are encouraged to do their own media outreach with unique story ideas. ​</a:t>
            </a:r>
          </a:p>
          <a:p>
            <a:pPr>
              <a:lnSpc>
                <a:spcPts val="5300"/>
              </a:lnSpc>
              <a:spcAft>
                <a:spcPts val="2500"/>
              </a:spcAft>
            </a:pPr>
            <a:r>
              <a:rPr lang="en-US" sz="4200">
                <a:latin typeface="Exo 2 Medium Condensed" pitchFamily="2" charset="77"/>
                <a:cs typeface="DINCond-Regular"/>
              </a:rPr>
              <a:t>ARCA will support unique team stories through outreach assistance and/or publication on the website and social channels. ​</a:t>
            </a:r>
          </a:p>
          <a:p>
            <a:pPr>
              <a:lnSpc>
                <a:spcPts val="5300"/>
              </a:lnSpc>
              <a:spcAft>
                <a:spcPts val="2500"/>
              </a:spcAft>
            </a:pPr>
            <a:r>
              <a:rPr lang="en-US" sz="4200">
                <a:latin typeface="Exo 2 Medium Condensed" pitchFamily="2" charset="77"/>
                <a:cs typeface="DINCond-Regular"/>
              </a:rPr>
              <a:t>ARCA will produce and share tune-in graphics for each race that can be shared via driver and team social channels.</a:t>
            </a:r>
          </a:p>
        </p:txBody>
      </p:sp>
    </p:spTree>
    <p:extLst>
      <p:ext uri="{BB962C8B-B14F-4D97-AF65-F5344CB8AC3E}">
        <p14:creationId xmlns:p14="http://schemas.microsoft.com/office/powerpoint/2010/main" val="3583630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2A2692-A4D9-7340-9E89-04FD517A30B5}"/>
              </a:ext>
            </a:extLst>
          </p:cNvPr>
          <p:cNvSpPr/>
          <p:nvPr/>
        </p:nvSpPr>
        <p:spPr>
          <a:xfrm flipH="1">
            <a:off x="14960599" y="0"/>
            <a:ext cx="9426575" cy="1371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nvGrpSpPr>
          <p:cNvPr id="8" name="Group 7">
            <a:extLst>
              <a:ext uri="{FF2B5EF4-FFF2-40B4-BE49-F238E27FC236}">
                <a16:creationId xmlns:a16="http://schemas.microsoft.com/office/drawing/2014/main" id="{AC69C38D-78A3-BF4F-B50C-8C4E19D75276}"/>
              </a:ext>
            </a:extLst>
          </p:cNvPr>
          <p:cNvGrpSpPr/>
          <p:nvPr/>
        </p:nvGrpSpPr>
        <p:grpSpPr>
          <a:xfrm rot="5400000">
            <a:off x="8975930" y="6333812"/>
            <a:ext cx="13715998" cy="1048381"/>
            <a:chOff x="-3" y="5435546"/>
            <a:chExt cx="24387179" cy="2211182"/>
          </a:xfrm>
        </p:grpSpPr>
        <p:sp>
          <p:nvSpPr>
            <p:cNvPr id="9" name="Rectangle 8">
              <a:extLst>
                <a:ext uri="{FF2B5EF4-FFF2-40B4-BE49-F238E27FC236}">
                  <a16:creationId xmlns:a16="http://schemas.microsoft.com/office/drawing/2014/main" id="{13E5BE50-C9DF-A043-950C-B204C0B16559}"/>
                </a:ext>
              </a:extLst>
            </p:cNvPr>
            <p:cNvSpPr/>
            <p:nvPr/>
          </p:nvSpPr>
          <p:spPr>
            <a:xfrm rot="5400000">
              <a:off x="11876721" y="-5652447"/>
              <a:ext cx="633725" cy="24387174"/>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0" name="Rectangle 9">
              <a:extLst>
                <a:ext uri="{FF2B5EF4-FFF2-40B4-BE49-F238E27FC236}">
                  <a16:creationId xmlns:a16="http://schemas.microsoft.com/office/drawing/2014/main" id="{D03866B5-22EC-9D4F-9E4E-49B500AF0E27}"/>
                </a:ext>
              </a:extLst>
            </p:cNvPr>
            <p:cNvSpPr/>
            <p:nvPr/>
          </p:nvSpPr>
          <p:spPr>
            <a:xfrm rot="5400000">
              <a:off x="11876726" y="-6441178"/>
              <a:ext cx="633725" cy="24387174"/>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1" name="Rectangle 10">
              <a:extLst>
                <a:ext uri="{FF2B5EF4-FFF2-40B4-BE49-F238E27FC236}">
                  <a16:creationId xmlns:a16="http://schemas.microsoft.com/office/drawing/2014/main" id="{720C7D3B-423A-6944-9BAB-4508E6996CEA}"/>
                </a:ext>
              </a:extLst>
            </p:cNvPr>
            <p:cNvSpPr/>
            <p:nvPr/>
          </p:nvSpPr>
          <p:spPr>
            <a:xfrm rot="5400000">
              <a:off x="11876726" y="-4863721"/>
              <a:ext cx="633725" cy="24387174"/>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sp>
        <p:nvSpPr>
          <p:cNvPr id="2" name="Slide Number Placeholder 1">
            <a:extLst>
              <a:ext uri="{FF2B5EF4-FFF2-40B4-BE49-F238E27FC236}">
                <a16:creationId xmlns:a16="http://schemas.microsoft.com/office/drawing/2014/main" id="{3E6424FA-DC7A-9B40-9E43-46DD462EB204}"/>
              </a:ext>
            </a:extLst>
          </p:cNvPr>
          <p:cNvSpPr>
            <a:spLocks noGrp="1"/>
          </p:cNvSpPr>
          <p:nvPr>
            <p:ph type="sldNum" sz="quarter" idx="12"/>
          </p:nvPr>
        </p:nvSpPr>
        <p:spPr/>
        <p:txBody>
          <a:bodyPr/>
          <a:lstStyle/>
          <a:p>
            <a:fld id="{2066355A-084C-D24E-9AD2-7E4FC41EA627}" type="slidenum">
              <a:rPr lang="en-US" smtClean="0"/>
              <a:t>16</a:t>
            </a:fld>
            <a:endParaRPr lang="en-US"/>
          </a:p>
        </p:txBody>
      </p:sp>
      <p:sp>
        <p:nvSpPr>
          <p:cNvPr id="13" name="TextBox 12">
            <a:extLst>
              <a:ext uri="{FF2B5EF4-FFF2-40B4-BE49-F238E27FC236}">
                <a16:creationId xmlns:a16="http://schemas.microsoft.com/office/drawing/2014/main" id="{4E9A0F6E-E735-1091-85F4-BA977A3DE2F1}"/>
              </a:ext>
            </a:extLst>
          </p:cNvPr>
          <p:cNvSpPr txBox="1"/>
          <p:nvPr/>
        </p:nvSpPr>
        <p:spPr>
          <a:xfrm>
            <a:off x="17236659" y="5886042"/>
            <a:ext cx="7106381" cy="1452095"/>
          </a:xfrm>
          <a:prstGeom prst="rect">
            <a:avLst/>
          </a:prstGeom>
          <a:noFill/>
        </p:spPr>
        <p:txBody>
          <a:bodyPr vert="horz" wrap="square" lIns="0" tIns="0" rIns="0" bIns="0" rtlCol="0" anchor="t" anchorCtr="0">
            <a:noAutofit/>
          </a:bodyPr>
          <a:lstStyle/>
          <a:p>
            <a:pPr>
              <a:lnSpc>
                <a:spcPts val="6600"/>
              </a:lnSpc>
            </a:pPr>
            <a:r>
              <a:rPr lang="en-US" sz="5500" b="1">
                <a:solidFill>
                  <a:srgbClr val="FEEF01"/>
                </a:solidFill>
                <a:latin typeface="Exo Black" panose="02000503000000000000" pitchFamily="2" charset="77"/>
                <a:ea typeface="Geared Slab" pitchFamily="2" charset="77"/>
                <a:cs typeface="Venera"/>
              </a:rPr>
              <a:t>COMMUNICATIONS </a:t>
            </a:r>
            <a:br>
              <a:rPr lang="en-US" sz="5500" b="1">
                <a:solidFill>
                  <a:srgbClr val="FEEF01"/>
                </a:solidFill>
                <a:latin typeface="Exo Black" panose="02000503000000000000" pitchFamily="2" charset="77"/>
                <a:ea typeface="Geared Slab" pitchFamily="2" charset="77"/>
                <a:cs typeface="Venera"/>
              </a:rPr>
            </a:br>
            <a:r>
              <a:rPr lang="en-US" sz="5500" b="1">
                <a:solidFill>
                  <a:srgbClr val="FEEF01"/>
                </a:solidFill>
                <a:latin typeface="Exo Black" panose="02000503000000000000" pitchFamily="2" charset="77"/>
                <a:ea typeface="Geared Slab" pitchFamily="2" charset="77"/>
                <a:cs typeface="Venera"/>
              </a:rPr>
              <a:t>PLAN 2023</a:t>
            </a:r>
          </a:p>
        </p:txBody>
      </p:sp>
      <p:sp>
        <p:nvSpPr>
          <p:cNvPr id="14" name="TextBox 13">
            <a:extLst>
              <a:ext uri="{FF2B5EF4-FFF2-40B4-BE49-F238E27FC236}">
                <a16:creationId xmlns:a16="http://schemas.microsoft.com/office/drawing/2014/main" id="{41115E21-C324-DC11-37A0-C7BCA5B5AFF1}"/>
              </a:ext>
            </a:extLst>
          </p:cNvPr>
          <p:cNvSpPr txBox="1"/>
          <p:nvPr/>
        </p:nvSpPr>
        <p:spPr>
          <a:xfrm>
            <a:off x="1571044" y="1729990"/>
            <a:ext cx="12257314" cy="10256019"/>
          </a:xfrm>
          <a:prstGeom prst="rect">
            <a:avLst/>
          </a:prstGeom>
          <a:noFill/>
        </p:spPr>
        <p:txBody>
          <a:bodyPr wrap="square" lIns="0" tIns="0" rIns="0" bIns="0" rtlCol="0">
            <a:noAutofit/>
          </a:bodyPr>
          <a:lstStyle/>
          <a:p>
            <a:pPr>
              <a:lnSpc>
                <a:spcPts val="5300"/>
              </a:lnSpc>
              <a:spcAft>
                <a:spcPts val="2500"/>
              </a:spcAft>
            </a:pPr>
            <a:r>
              <a:rPr lang="en-US" sz="4400" b="1">
                <a:latin typeface="Exo 2 Condensed" pitchFamily="2" charset="77"/>
                <a:cs typeface="DINCond-Regular"/>
              </a:rPr>
              <a:t>ARCA will produce unique content with drivers at all events in 2023. That content will be used on all of ARCA’s digital channels.</a:t>
            </a:r>
          </a:p>
          <a:p>
            <a:pPr>
              <a:lnSpc>
                <a:spcPts val="5300"/>
              </a:lnSpc>
              <a:spcAft>
                <a:spcPts val="2500"/>
              </a:spcAft>
            </a:pPr>
            <a:r>
              <a:rPr lang="en-US" sz="3700">
                <a:latin typeface="Exo 2 Medium Condensed" pitchFamily="2" charset="77"/>
                <a:cs typeface="DINCond-Regular"/>
              </a:rPr>
              <a:t>Drivers will be invited to participate in periodic mid-week Zoom media availabilities throughout the season.​</a:t>
            </a:r>
          </a:p>
          <a:p>
            <a:pPr>
              <a:lnSpc>
                <a:spcPts val="5300"/>
              </a:lnSpc>
              <a:spcAft>
                <a:spcPts val="2500"/>
              </a:spcAft>
            </a:pPr>
            <a:r>
              <a:rPr lang="en-US" sz="3700">
                <a:latin typeface="Exo 2 Medium Condensed" pitchFamily="2" charset="77"/>
                <a:cs typeface="DINCond-Regular"/>
              </a:rPr>
              <a:t>Following each race, the winner will go to victory lane for interviews with our broadcast partners. Drivers finishing second through fifth, and any others selected by ARCA, will stop at a pre-determined location for their post-race broadcast obligations. This is mandatory, and they will not be released until directed by ARCA staff.​</a:t>
            </a:r>
          </a:p>
          <a:p>
            <a:pPr>
              <a:lnSpc>
                <a:spcPts val="5300"/>
              </a:lnSpc>
              <a:spcAft>
                <a:spcPts val="2500"/>
              </a:spcAft>
            </a:pPr>
            <a:r>
              <a:rPr lang="en-US" sz="3700">
                <a:latin typeface="Exo 2 Medium Condensed" pitchFamily="2" charset="77"/>
                <a:cs typeface="DINCond-Regular"/>
              </a:rPr>
              <a:t>The top three finishers in each race will participate in post-race press conferences and/or Zoom availabilities at the direction of ARCA marketing and communications staff. This is mandatory, and they will not be released until directed by ARCA staff.</a:t>
            </a:r>
          </a:p>
        </p:txBody>
      </p:sp>
    </p:spTree>
    <p:extLst>
      <p:ext uri="{BB962C8B-B14F-4D97-AF65-F5344CB8AC3E}">
        <p14:creationId xmlns:p14="http://schemas.microsoft.com/office/powerpoint/2010/main" val="1164930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311129-B3A9-2247-B545-F35CF54E0C4E}"/>
              </a:ext>
            </a:extLst>
          </p:cNvPr>
          <p:cNvPicPr>
            <a:picLocks noChangeAspect="1"/>
          </p:cNvPicPr>
          <p:nvPr/>
        </p:nvPicPr>
        <p:blipFill>
          <a:blip r:embed="rId3"/>
          <a:srcRect l="25" r="25"/>
          <a:stretch/>
        </p:blipFill>
        <p:spPr>
          <a:xfrm>
            <a:off x="6709" y="0"/>
            <a:ext cx="24387174" cy="13724512"/>
          </a:xfrm>
          <a:prstGeom prst="rect">
            <a:avLst/>
          </a:prstGeom>
        </p:spPr>
      </p:pic>
      <p:sp>
        <p:nvSpPr>
          <p:cNvPr id="17" name="TextBox 16">
            <a:extLst>
              <a:ext uri="{FF2B5EF4-FFF2-40B4-BE49-F238E27FC236}">
                <a16:creationId xmlns:a16="http://schemas.microsoft.com/office/drawing/2014/main" id="{D0572735-7460-D942-81B1-1B3185DFB7FC}"/>
              </a:ext>
            </a:extLst>
          </p:cNvPr>
          <p:cNvSpPr txBox="1"/>
          <p:nvPr/>
        </p:nvSpPr>
        <p:spPr>
          <a:xfrm>
            <a:off x="3848763" y="796041"/>
            <a:ext cx="14971283" cy="892075"/>
          </a:xfrm>
          <a:prstGeom prst="rect">
            <a:avLst/>
          </a:prstGeom>
          <a:noFill/>
        </p:spPr>
        <p:txBody>
          <a:bodyPr vert="horz" wrap="square" lIns="0" tIns="0" rIns="0" bIns="0" rtlCol="0" anchor="t" anchorCtr="0">
            <a:noAutofit/>
          </a:bodyPr>
          <a:lstStyle/>
          <a:p>
            <a:pPr>
              <a:lnSpc>
                <a:spcPts val="7500"/>
              </a:lnSpc>
            </a:pPr>
            <a:r>
              <a:rPr lang="en-US" sz="7000" spc="600">
                <a:solidFill>
                  <a:schemeClr val="bg1"/>
                </a:solidFill>
                <a:latin typeface="Exo 2 Medium Expanded" pitchFamily="2" charset="77"/>
                <a:ea typeface="Geared Slab" pitchFamily="2" charset="77"/>
                <a:cs typeface="Venera"/>
              </a:rPr>
              <a:t>2023 PARTNERSHIP INFORMATION</a:t>
            </a:r>
          </a:p>
        </p:txBody>
      </p:sp>
      <p:sp>
        <p:nvSpPr>
          <p:cNvPr id="10" name="Rectangle 9">
            <a:extLst>
              <a:ext uri="{FF2B5EF4-FFF2-40B4-BE49-F238E27FC236}">
                <a16:creationId xmlns:a16="http://schemas.microsoft.com/office/drawing/2014/main" id="{E3CD7247-09D1-BF4D-8BB6-268BFEF3F205}"/>
              </a:ext>
            </a:extLst>
          </p:cNvPr>
          <p:cNvSpPr/>
          <p:nvPr/>
        </p:nvSpPr>
        <p:spPr>
          <a:xfrm rot="10800000">
            <a:off x="1617047" y="1"/>
            <a:ext cx="633725" cy="13715999"/>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6D7FBA6-B878-5F44-84DC-32E493ACEECE}"/>
              </a:ext>
            </a:extLst>
          </p:cNvPr>
          <p:cNvSpPr/>
          <p:nvPr/>
        </p:nvSpPr>
        <p:spPr>
          <a:xfrm rot="10800000">
            <a:off x="2405778" y="4"/>
            <a:ext cx="633725" cy="13715999"/>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DBAEBD5-2B8F-324F-9BA9-8FD2F591CD47}"/>
              </a:ext>
            </a:extLst>
          </p:cNvPr>
          <p:cNvSpPr/>
          <p:nvPr/>
        </p:nvSpPr>
        <p:spPr>
          <a:xfrm rot="10800000">
            <a:off x="828321" y="4"/>
            <a:ext cx="633725" cy="13715999"/>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C5AF0D4-786F-3451-BA38-7A36BFAA446A}"/>
              </a:ext>
            </a:extLst>
          </p:cNvPr>
          <p:cNvSpPr txBox="1"/>
          <p:nvPr/>
        </p:nvSpPr>
        <p:spPr>
          <a:xfrm>
            <a:off x="3848763" y="3106249"/>
            <a:ext cx="18132635" cy="1569660"/>
          </a:xfrm>
          <a:prstGeom prst="rect">
            <a:avLst/>
          </a:prstGeom>
          <a:noFill/>
        </p:spPr>
        <p:txBody>
          <a:bodyPr wrap="square">
            <a:spAutoFit/>
          </a:bodyPr>
          <a:lstStyle/>
          <a:p>
            <a:pPr marL="0" marR="0">
              <a:spcBef>
                <a:spcPts val="0"/>
              </a:spcBef>
              <a:spcAft>
                <a:spcPts val="0"/>
              </a:spcAft>
            </a:pPr>
            <a:r>
              <a:rPr lang="en-US" sz="4800" b="1">
                <a:solidFill>
                  <a:srgbClr val="FEEF01"/>
                </a:solidFill>
                <a:effectLst/>
                <a:latin typeface="Exo 2 Medium Condensed" panose="00000606000000000000" pitchFamily="50" charset="0"/>
                <a:ea typeface="Calibri" panose="020F0502020204030204" pitchFamily="34" charset="0"/>
              </a:rPr>
              <a:t>Jesse Harris </a:t>
            </a:r>
            <a:r>
              <a:rPr lang="en-US" sz="4800">
                <a:solidFill>
                  <a:schemeClr val="bg1"/>
                </a:solidFill>
                <a:effectLst/>
                <a:latin typeface="Exo 2 Medium Condensed" panose="00000606000000000000" pitchFamily="50" charset="0"/>
                <a:ea typeface="Calibri" panose="020F0502020204030204" pitchFamily="34" charset="0"/>
              </a:rPr>
              <a:t>– Managing Director, Partnerships </a:t>
            </a:r>
            <a:r>
              <a:rPr lang="en-US">
                <a:solidFill>
                  <a:schemeClr val="bg1"/>
                </a:solidFill>
                <a:latin typeface="Exo 2 Medium Condensed" panose="00000606000000000000" pitchFamily="50" charset="0"/>
                <a:ea typeface="Calibri" panose="020F0502020204030204" pitchFamily="34" charset="0"/>
              </a:rPr>
              <a:t>&amp; </a:t>
            </a:r>
            <a:r>
              <a:rPr lang="en-US" sz="4800">
                <a:solidFill>
                  <a:schemeClr val="bg1"/>
                </a:solidFill>
                <a:effectLst/>
                <a:latin typeface="Exo 2 Medium Condensed" panose="00000606000000000000" pitchFamily="50" charset="0"/>
                <a:ea typeface="Calibri" panose="020F0502020204030204" pitchFamily="34" charset="0"/>
              </a:rPr>
              <a:t>Business Operations</a:t>
            </a:r>
          </a:p>
          <a:p>
            <a:pPr marL="0" marR="0">
              <a:spcBef>
                <a:spcPts val="0"/>
              </a:spcBef>
              <a:spcAft>
                <a:spcPts val="0"/>
              </a:spcAft>
            </a:pPr>
            <a:r>
              <a:rPr lang="en-US" sz="4800">
                <a:solidFill>
                  <a:schemeClr val="bg1"/>
                </a:solidFill>
                <a:effectLst/>
                <a:latin typeface="Exo 2 Medium Condensed" panose="00000606000000000000" pitchFamily="50" charset="0"/>
                <a:ea typeface="Calibri" panose="020F0502020204030204" pitchFamily="34" charset="0"/>
              </a:rPr>
              <a:t>ARCA Menards Series</a:t>
            </a:r>
          </a:p>
        </p:txBody>
      </p:sp>
    </p:spTree>
    <p:extLst>
      <p:ext uri="{BB962C8B-B14F-4D97-AF65-F5344CB8AC3E}">
        <p14:creationId xmlns:p14="http://schemas.microsoft.com/office/powerpoint/2010/main" val="80209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2A2692-A4D9-7340-9E89-04FD517A30B5}"/>
              </a:ext>
            </a:extLst>
          </p:cNvPr>
          <p:cNvSpPr/>
          <p:nvPr/>
        </p:nvSpPr>
        <p:spPr>
          <a:xfrm flipH="1">
            <a:off x="14960599" y="0"/>
            <a:ext cx="9426575" cy="1371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nvGrpSpPr>
          <p:cNvPr id="8" name="Group 7">
            <a:extLst>
              <a:ext uri="{FF2B5EF4-FFF2-40B4-BE49-F238E27FC236}">
                <a16:creationId xmlns:a16="http://schemas.microsoft.com/office/drawing/2014/main" id="{AC69C38D-78A3-BF4F-B50C-8C4E19D75276}"/>
              </a:ext>
            </a:extLst>
          </p:cNvPr>
          <p:cNvGrpSpPr/>
          <p:nvPr/>
        </p:nvGrpSpPr>
        <p:grpSpPr>
          <a:xfrm rot="5400000">
            <a:off x="8975930" y="6333812"/>
            <a:ext cx="13715998" cy="1048381"/>
            <a:chOff x="-3" y="5435546"/>
            <a:chExt cx="24387179" cy="2211182"/>
          </a:xfrm>
        </p:grpSpPr>
        <p:sp>
          <p:nvSpPr>
            <p:cNvPr id="9" name="Rectangle 8">
              <a:extLst>
                <a:ext uri="{FF2B5EF4-FFF2-40B4-BE49-F238E27FC236}">
                  <a16:creationId xmlns:a16="http://schemas.microsoft.com/office/drawing/2014/main" id="{13E5BE50-C9DF-A043-950C-B204C0B16559}"/>
                </a:ext>
              </a:extLst>
            </p:cNvPr>
            <p:cNvSpPr/>
            <p:nvPr/>
          </p:nvSpPr>
          <p:spPr>
            <a:xfrm rot="5400000">
              <a:off x="11876721" y="-5652447"/>
              <a:ext cx="633725" cy="24387174"/>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0" name="Rectangle 9">
              <a:extLst>
                <a:ext uri="{FF2B5EF4-FFF2-40B4-BE49-F238E27FC236}">
                  <a16:creationId xmlns:a16="http://schemas.microsoft.com/office/drawing/2014/main" id="{D03866B5-22EC-9D4F-9E4E-49B500AF0E27}"/>
                </a:ext>
              </a:extLst>
            </p:cNvPr>
            <p:cNvSpPr/>
            <p:nvPr/>
          </p:nvSpPr>
          <p:spPr>
            <a:xfrm rot="5400000">
              <a:off x="11876726" y="-6441178"/>
              <a:ext cx="633725" cy="24387174"/>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1" name="Rectangle 10">
              <a:extLst>
                <a:ext uri="{FF2B5EF4-FFF2-40B4-BE49-F238E27FC236}">
                  <a16:creationId xmlns:a16="http://schemas.microsoft.com/office/drawing/2014/main" id="{720C7D3B-423A-6944-9BAB-4508E6996CEA}"/>
                </a:ext>
              </a:extLst>
            </p:cNvPr>
            <p:cNvSpPr/>
            <p:nvPr/>
          </p:nvSpPr>
          <p:spPr>
            <a:xfrm rot="5400000">
              <a:off x="11876726" y="-4863721"/>
              <a:ext cx="633725" cy="24387174"/>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sp>
        <p:nvSpPr>
          <p:cNvPr id="2" name="Slide Number Placeholder 1">
            <a:extLst>
              <a:ext uri="{FF2B5EF4-FFF2-40B4-BE49-F238E27FC236}">
                <a16:creationId xmlns:a16="http://schemas.microsoft.com/office/drawing/2014/main" id="{3E6424FA-DC7A-9B40-9E43-46DD462EB204}"/>
              </a:ext>
            </a:extLst>
          </p:cNvPr>
          <p:cNvSpPr>
            <a:spLocks noGrp="1"/>
          </p:cNvSpPr>
          <p:nvPr>
            <p:ph type="sldNum" sz="quarter" idx="12"/>
          </p:nvPr>
        </p:nvSpPr>
        <p:spPr/>
        <p:txBody>
          <a:bodyPr/>
          <a:lstStyle/>
          <a:p>
            <a:fld id="{2066355A-084C-D24E-9AD2-7E4FC41EA627}" type="slidenum">
              <a:rPr lang="en-US" smtClean="0"/>
              <a:t>18</a:t>
            </a:fld>
            <a:endParaRPr lang="en-US"/>
          </a:p>
        </p:txBody>
      </p:sp>
      <p:sp>
        <p:nvSpPr>
          <p:cNvPr id="13" name="TextBox 12">
            <a:extLst>
              <a:ext uri="{FF2B5EF4-FFF2-40B4-BE49-F238E27FC236}">
                <a16:creationId xmlns:a16="http://schemas.microsoft.com/office/drawing/2014/main" id="{4E9A0F6E-E735-1091-85F4-BA977A3DE2F1}"/>
              </a:ext>
            </a:extLst>
          </p:cNvPr>
          <p:cNvSpPr txBox="1"/>
          <p:nvPr/>
        </p:nvSpPr>
        <p:spPr>
          <a:xfrm>
            <a:off x="17236659" y="5886042"/>
            <a:ext cx="7106381" cy="1452095"/>
          </a:xfrm>
          <a:prstGeom prst="rect">
            <a:avLst/>
          </a:prstGeom>
          <a:noFill/>
        </p:spPr>
        <p:txBody>
          <a:bodyPr vert="horz" wrap="square" lIns="0" tIns="0" rIns="0" bIns="0" rtlCol="0" anchor="t" anchorCtr="0">
            <a:noAutofit/>
          </a:bodyPr>
          <a:lstStyle/>
          <a:p>
            <a:pPr>
              <a:lnSpc>
                <a:spcPts val="6600"/>
              </a:lnSpc>
            </a:pPr>
            <a:r>
              <a:rPr lang="en-US" sz="5500" b="1">
                <a:solidFill>
                  <a:srgbClr val="FEEF01"/>
                </a:solidFill>
                <a:latin typeface="Exo Black" panose="02000503000000000000" pitchFamily="2" charset="77"/>
                <a:ea typeface="Geared Slab" pitchFamily="2" charset="77"/>
                <a:cs typeface="Venera"/>
              </a:rPr>
              <a:t>ARCA / MENARDS RELATIONSHIP</a:t>
            </a:r>
          </a:p>
        </p:txBody>
      </p:sp>
      <p:sp>
        <p:nvSpPr>
          <p:cNvPr id="14" name="TextBox 13">
            <a:extLst>
              <a:ext uri="{FF2B5EF4-FFF2-40B4-BE49-F238E27FC236}">
                <a16:creationId xmlns:a16="http://schemas.microsoft.com/office/drawing/2014/main" id="{41115E21-C324-DC11-37A0-C7BCA5B5AFF1}"/>
              </a:ext>
            </a:extLst>
          </p:cNvPr>
          <p:cNvSpPr txBox="1"/>
          <p:nvPr/>
        </p:nvSpPr>
        <p:spPr>
          <a:xfrm>
            <a:off x="1571044" y="2897015"/>
            <a:ext cx="12257314" cy="8882244"/>
          </a:xfrm>
          <a:prstGeom prst="rect">
            <a:avLst/>
          </a:prstGeom>
          <a:noFill/>
        </p:spPr>
        <p:txBody>
          <a:bodyPr wrap="square" lIns="0" tIns="0" rIns="0" bIns="0" rtlCol="0">
            <a:noAutofit/>
          </a:bodyPr>
          <a:lstStyle/>
          <a:p>
            <a:pPr marL="571500" indent="-571500">
              <a:lnSpc>
                <a:spcPts val="5300"/>
              </a:lnSpc>
              <a:spcAft>
                <a:spcPts val="2500"/>
              </a:spcAft>
              <a:buFont typeface="Arial" panose="020B0604020202020204" pitchFamily="34" charset="0"/>
              <a:buChar char="•"/>
            </a:pPr>
            <a:r>
              <a:rPr lang="en-US" sz="3800">
                <a:latin typeface="Exo 2 Medium Condensed" pitchFamily="2" charset="77"/>
                <a:cs typeface="DINCond-Regular"/>
              </a:rPr>
              <a:t>Menards is the 3rd largest home improvement retailer in </a:t>
            </a:r>
            <a:br>
              <a:rPr lang="en-US" sz="3800">
                <a:latin typeface="Exo 2 Medium Condensed" pitchFamily="2" charset="77"/>
                <a:cs typeface="DINCond-Regular"/>
              </a:rPr>
            </a:br>
            <a:r>
              <a:rPr lang="en-US" sz="3800">
                <a:latin typeface="Exo 2 Medium Condensed" pitchFamily="2" charset="77"/>
                <a:cs typeface="DINCond-Regular"/>
              </a:rPr>
              <a:t>the U.S. with over 350+ stores in 15 states.​</a:t>
            </a:r>
          </a:p>
          <a:p>
            <a:pPr marL="571500" indent="-571500">
              <a:lnSpc>
                <a:spcPts val="5300"/>
              </a:lnSpc>
              <a:spcAft>
                <a:spcPts val="2500"/>
              </a:spcAft>
              <a:buFont typeface="Arial" panose="020B0604020202020204" pitchFamily="34" charset="0"/>
              <a:buChar char="•"/>
            </a:pPr>
            <a:r>
              <a:rPr lang="en-US" sz="3800">
                <a:latin typeface="Exo 2 Medium Condensed" pitchFamily="2" charset="77"/>
                <a:cs typeface="DINCond-Regular"/>
              </a:rPr>
              <a:t>Menards has been a supportive of American motorsports </a:t>
            </a:r>
            <a:br>
              <a:rPr lang="en-US" sz="3800">
                <a:latin typeface="Exo 2 Medium Condensed" pitchFamily="2" charset="77"/>
                <a:cs typeface="DINCond-Regular"/>
              </a:rPr>
            </a:br>
            <a:r>
              <a:rPr lang="en-US" sz="3800">
                <a:latin typeface="Exo 2 Medium Condensed" pitchFamily="2" charset="77"/>
                <a:cs typeface="DINCond-Regular"/>
              </a:rPr>
              <a:t>for over three decades.​</a:t>
            </a:r>
          </a:p>
          <a:p>
            <a:pPr marL="571500" indent="-571500">
              <a:lnSpc>
                <a:spcPts val="5300"/>
              </a:lnSpc>
              <a:spcAft>
                <a:spcPts val="2500"/>
              </a:spcAft>
              <a:buFont typeface="Arial" panose="020B0604020202020204" pitchFamily="34" charset="0"/>
              <a:buChar char="•"/>
            </a:pPr>
            <a:r>
              <a:rPr lang="en-US" sz="3800">
                <a:latin typeface="Exo 2 Medium Condensed" pitchFamily="2" charset="77"/>
                <a:cs typeface="DINCond-Regular"/>
              </a:rPr>
              <a:t>ARCA’s relationship with Menards began in 2009.​</a:t>
            </a:r>
          </a:p>
          <a:p>
            <a:pPr marL="571500" indent="-571500">
              <a:lnSpc>
                <a:spcPts val="5300"/>
              </a:lnSpc>
              <a:spcAft>
                <a:spcPts val="2500"/>
              </a:spcAft>
              <a:buFont typeface="Arial" panose="020B0604020202020204" pitchFamily="34" charset="0"/>
              <a:buChar char="•"/>
            </a:pPr>
            <a:r>
              <a:rPr lang="en-US" sz="3800">
                <a:latin typeface="Exo 2 Medium Condensed" pitchFamily="2" charset="77"/>
                <a:cs typeface="DINCond-Regular"/>
              </a:rPr>
              <a:t>They became the series entitlement partner in 2019 and </a:t>
            </a:r>
            <a:br>
              <a:rPr lang="en-US" sz="3800">
                <a:latin typeface="Exo 2 Medium Condensed" pitchFamily="2" charset="77"/>
                <a:cs typeface="DINCond-Regular"/>
              </a:rPr>
            </a:br>
            <a:r>
              <a:rPr lang="en-US" sz="3800">
                <a:latin typeface="Exo 2 Medium Condensed" pitchFamily="2" charset="77"/>
                <a:cs typeface="DINCond-Regular"/>
              </a:rPr>
              <a:t>will continue to do so through 2024.​</a:t>
            </a:r>
          </a:p>
          <a:p>
            <a:pPr marL="571500" indent="-571500">
              <a:lnSpc>
                <a:spcPts val="5300"/>
              </a:lnSpc>
              <a:spcAft>
                <a:spcPts val="2500"/>
              </a:spcAft>
              <a:buFont typeface="Arial" panose="020B0604020202020204" pitchFamily="34" charset="0"/>
              <a:buChar char="•"/>
            </a:pPr>
            <a:r>
              <a:rPr lang="en-US" sz="3800">
                <a:latin typeface="Exo 2 Medium Condensed" pitchFamily="2" charset="77"/>
                <a:cs typeface="DINCond-Regular"/>
              </a:rPr>
              <a:t>The relationship is growing stronger each season.​</a:t>
            </a:r>
          </a:p>
          <a:p>
            <a:pPr marL="571500" indent="-571500">
              <a:lnSpc>
                <a:spcPts val="5300"/>
              </a:lnSpc>
              <a:spcAft>
                <a:spcPts val="2500"/>
              </a:spcAft>
              <a:buFont typeface="Arial" panose="020B0604020202020204" pitchFamily="34" charset="0"/>
              <a:buChar char="•"/>
            </a:pPr>
            <a:r>
              <a:rPr lang="en-US" sz="3800">
                <a:latin typeface="Exo 2 Medium Condensed" pitchFamily="2" charset="77"/>
                <a:cs typeface="DINCond-Regular"/>
              </a:rPr>
              <a:t>If you see a Menards representative or Vendor partner this season, please stop and thank them for supporting our platform. </a:t>
            </a:r>
          </a:p>
        </p:txBody>
      </p:sp>
      <p:pic>
        <p:nvPicPr>
          <p:cNvPr id="1026" name="Picture 2">
            <a:extLst>
              <a:ext uri="{FF2B5EF4-FFF2-40B4-BE49-F238E27FC236}">
                <a16:creationId xmlns:a16="http://schemas.microsoft.com/office/drawing/2014/main" id="{10CBDBF7-1CE4-283D-BCC4-E4D8792E9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792" y="1377306"/>
            <a:ext cx="5410929" cy="1118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996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2A2692-A4D9-7340-9E89-04FD517A30B5}"/>
              </a:ext>
            </a:extLst>
          </p:cNvPr>
          <p:cNvSpPr/>
          <p:nvPr/>
        </p:nvSpPr>
        <p:spPr>
          <a:xfrm flipH="1">
            <a:off x="14960599" y="0"/>
            <a:ext cx="9426575" cy="1371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nvGrpSpPr>
          <p:cNvPr id="8" name="Group 7">
            <a:extLst>
              <a:ext uri="{FF2B5EF4-FFF2-40B4-BE49-F238E27FC236}">
                <a16:creationId xmlns:a16="http://schemas.microsoft.com/office/drawing/2014/main" id="{AC69C38D-78A3-BF4F-B50C-8C4E19D75276}"/>
              </a:ext>
            </a:extLst>
          </p:cNvPr>
          <p:cNvGrpSpPr/>
          <p:nvPr/>
        </p:nvGrpSpPr>
        <p:grpSpPr>
          <a:xfrm rot="5400000">
            <a:off x="8975930" y="6333812"/>
            <a:ext cx="13715998" cy="1048381"/>
            <a:chOff x="-3" y="5435546"/>
            <a:chExt cx="24387179" cy="2211182"/>
          </a:xfrm>
        </p:grpSpPr>
        <p:sp>
          <p:nvSpPr>
            <p:cNvPr id="9" name="Rectangle 8">
              <a:extLst>
                <a:ext uri="{FF2B5EF4-FFF2-40B4-BE49-F238E27FC236}">
                  <a16:creationId xmlns:a16="http://schemas.microsoft.com/office/drawing/2014/main" id="{13E5BE50-C9DF-A043-950C-B204C0B16559}"/>
                </a:ext>
              </a:extLst>
            </p:cNvPr>
            <p:cNvSpPr/>
            <p:nvPr/>
          </p:nvSpPr>
          <p:spPr>
            <a:xfrm rot="5400000">
              <a:off x="11876721" y="-5652447"/>
              <a:ext cx="633725" cy="24387174"/>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0" name="Rectangle 9">
              <a:extLst>
                <a:ext uri="{FF2B5EF4-FFF2-40B4-BE49-F238E27FC236}">
                  <a16:creationId xmlns:a16="http://schemas.microsoft.com/office/drawing/2014/main" id="{D03866B5-22EC-9D4F-9E4E-49B500AF0E27}"/>
                </a:ext>
              </a:extLst>
            </p:cNvPr>
            <p:cNvSpPr/>
            <p:nvPr/>
          </p:nvSpPr>
          <p:spPr>
            <a:xfrm rot="5400000">
              <a:off x="11876726" y="-6441178"/>
              <a:ext cx="633725" cy="24387174"/>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1" name="Rectangle 10">
              <a:extLst>
                <a:ext uri="{FF2B5EF4-FFF2-40B4-BE49-F238E27FC236}">
                  <a16:creationId xmlns:a16="http://schemas.microsoft.com/office/drawing/2014/main" id="{720C7D3B-423A-6944-9BAB-4508E6996CEA}"/>
                </a:ext>
              </a:extLst>
            </p:cNvPr>
            <p:cNvSpPr/>
            <p:nvPr/>
          </p:nvSpPr>
          <p:spPr>
            <a:xfrm rot="5400000">
              <a:off x="11876726" y="-4863721"/>
              <a:ext cx="633725" cy="24387174"/>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sp>
        <p:nvSpPr>
          <p:cNvPr id="2" name="Slide Number Placeholder 1">
            <a:extLst>
              <a:ext uri="{FF2B5EF4-FFF2-40B4-BE49-F238E27FC236}">
                <a16:creationId xmlns:a16="http://schemas.microsoft.com/office/drawing/2014/main" id="{3E6424FA-DC7A-9B40-9E43-46DD462EB204}"/>
              </a:ext>
            </a:extLst>
          </p:cNvPr>
          <p:cNvSpPr>
            <a:spLocks noGrp="1"/>
          </p:cNvSpPr>
          <p:nvPr>
            <p:ph type="sldNum" sz="quarter" idx="12"/>
          </p:nvPr>
        </p:nvSpPr>
        <p:spPr/>
        <p:txBody>
          <a:bodyPr/>
          <a:lstStyle/>
          <a:p>
            <a:fld id="{2066355A-084C-D24E-9AD2-7E4FC41EA627}" type="slidenum">
              <a:rPr lang="en-US" smtClean="0"/>
              <a:t>19</a:t>
            </a:fld>
            <a:endParaRPr lang="en-US"/>
          </a:p>
        </p:txBody>
      </p:sp>
      <p:sp>
        <p:nvSpPr>
          <p:cNvPr id="13" name="TextBox 12">
            <a:extLst>
              <a:ext uri="{FF2B5EF4-FFF2-40B4-BE49-F238E27FC236}">
                <a16:creationId xmlns:a16="http://schemas.microsoft.com/office/drawing/2014/main" id="{4E9A0F6E-E735-1091-85F4-BA977A3DE2F1}"/>
              </a:ext>
            </a:extLst>
          </p:cNvPr>
          <p:cNvSpPr txBox="1"/>
          <p:nvPr/>
        </p:nvSpPr>
        <p:spPr>
          <a:xfrm>
            <a:off x="17236659" y="4898644"/>
            <a:ext cx="7106381" cy="1452095"/>
          </a:xfrm>
          <a:prstGeom prst="rect">
            <a:avLst/>
          </a:prstGeom>
          <a:noFill/>
        </p:spPr>
        <p:txBody>
          <a:bodyPr vert="horz" wrap="square" lIns="0" tIns="0" rIns="0" bIns="0" rtlCol="0" anchor="t" anchorCtr="0">
            <a:noAutofit/>
          </a:bodyPr>
          <a:lstStyle/>
          <a:p>
            <a:pPr>
              <a:lnSpc>
                <a:spcPts val="6600"/>
              </a:lnSpc>
            </a:pPr>
            <a:r>
              <a:rPr lang="en-US" sz="5500" b="1">
                <a:solidFill>
                  <a:srgbClr val="FEEF01"/>
                </a:solidFill>
                <a:latin typeface="Exo Black" panose="02000503000000000000" pitchFamily="2" charset="77"/>
                <a:ea typeface="Geared Slab" pitchFamily="2" charset="77"/>
                <a:cs typeface="Venera"/>
              </a:rPr>
              <a:t>MAJOR ​</a:t>
            </a:r>
          </a:p>
          <a:p>
            <a:pPr>
              <a:lnSpc>
                <a:spcPts val="6600"/>
              </a:lnSpc>
            </a:pPr>
            <a:r>
              <a:rPr lang="en-US" sz="5500" b="1">
                <a:solidFill>
                  <a:srgbClr val="FEEF01"/>
                </a:solidFill>
                <a:latin typeface="Exo Black" panose="02000503000000000000" pitchFamily="2" charset="77"/>
                <a:ea typeface="Geared Slab" pitchFamily="2" charset="77"/>
                <a:cs typeface="Venera"/>
              </a:rPr>
              <a:t>ARCA MENARDS SERIES VENDOR PARTNERS​</a:t>
            </a:r>
          </a:p>
        </p:txBody>
      </p:sp>
      <p:sp>
        <p:nvSpPr>
          <p:cNvPr id="14" name="TextBox 13">
            <a:extLst>
              <a:ext uri="{FF2B5EF4-FFF2-40B4-BE49-F238E27FC236}">
                <a16:creationId xmlns:a16="http://schemas.microsoft.com/office/drawing/2014/main" id="{41115E21-C324-DC11-37A0-C7BCA5B5AFF1}"/>
              </a:ext>
            </a:extLst>
          </p:cNvPr>
          <p:cNvSpPr txBox="1"/>
          <p:nvPr/>
        </p:nvSpPr>
        <p:spPr>
          <a:xfrm>
            <a:off x="1612803" y="1503539"/>
            <a:ext cx="11534220" cy="10249633"/>
          </a:xfrm>
          <a:prstGeom prst="rect">
            <a:avLst/>
          </a:prstGeom>
          <a:noFill/>
        </p:spPr>
        <p:txBody>
          <a:bodyPr wrap="square" lIns="0" tIns="0" rIns="0" bIns="0" rtlCol="0" anchor="t">
            <a:noAutofit/>
          </a:bodyPr>
          <a:lstStyle/>
          <a:p>
            <a:pPr>
              <a:lnSpc>
                <a:spcPts val="5300"/>
              </a:lnSpc>
              <a:spcAft>
                <a:spcPts val="1000"/>
              </a:spcAft>
            </a:pPr>
            <a:r>
              <a:rPr lang="en-US" sz="4200" b="1">
                <a:latin typeface="Exo 2 Condensed"/>
                <a:cs typeface="DINCond-Regular"/>
              </a:rPr>
              <a:t>FOUR (4) MAJOR VENDOR PARTNERS WHO </a:t>
            </a:r>
            <a:br>
              <a:rPr lang="en-US" sz="4200" b="1">
                <a:latin typeface="Exo 2 Condensed" pitchFamily="2" charset="77"/>
                <a:cs typeface="DINCond-Regular"/>
              </a:rPr>
            </a:br>
            <a:r>
              <a:rPr lang="en-US" sz="4200" b="1">
                <a:latin typeface="Exo 2 Condensed"/>
                <a:cs typeface="DINCond-Regular"/>
              </a:rPr>
              <a:t>SUPPORT THE MENARDS SERIES ENTITLEMENT:</a:t>
            </a:r>
          </a:p>
          <a:p>
            <a:pPr>
              <a:lnSpc>
                <a:spcPts val="5300"/>
              </a:lnSpc>
              <a:spcAft>
                <a:spcPts val="1000"/>
              </a:spcAft>
            </a:pPr>
            <a:endParaRPr lang="en-US" sz="4200" b="1">
              <a:latin typeface="Exo 2 Condensed" pitchFamily="2" charset="77"/>
              <a:cs typeface="DINCond-Regular"/>
            </a:endParaRPr>
          </a:p>
          <a:p>
            <a:pPr>
              <a:lnSpc>
                <a:spcPts val="5300"/>
              </a:lnSpc>
              <a:spcAft>
                <a:spcPts val="1000"/>
              </a:spcAft>
            </a:pPr>
            <a:endParaRPr lang="en-US" sz="4200" b="1">
              <a:latin typeface="Exo 2 Condensed" pitchFamily="2" charset="77"/>
              <a:cs typeface="DINCond-Regular"/>
            </a:endParaRPr>
          </a:p>
          <a:p>
            <a:pPr>
              <a:lnSpc>
                <a:spcPts val="5300"/>
              </a:lnSpc>
              <a:spcAft>
                <a:spcPts val="1000"/>
              </a:spcAft>
            </a:pPr>
            <a:endParaRPr lang="en-US" sz="4200" b="1">
              <a:latin typeface="Exo 2 Condensed" pitchFamily="2" charset="77"/>
              <a:cs typeface="DINCond-Regular"/>
            </a:endParaRPr>
          </a:p>
          <a:p>
            <a:pPr marL="571500" indent="-571500">
              <a:lnSpc>
                <a:spcPts val="5300"/>
              </a:lnSpc>
              <a:spcAft>
                <a:spcPts val="1000"/>
              </a:spcAft>
              <a:buFont typeface="Arial" panose="020B0604020202020204" pitchFamily="34" charset="0"/>
              <a:buChar char="•"/>
            </a:pPr>
            <a:r>
              <a:rPr lang="en-US" sz="3800" b="1">
                <a:latin typeface="Exo 2 Extra Bold Condensed"/>
                <a:cs typeface="DINCond-Regular"/>
              </a:rPr>
              <a:t>Procter &amp; Gamble: </a:t>
            </a:r>
            <a:r>
              <a:rPr lang="en-US" sz="3800">
                <a:latin typeface="Exo 2 Medium Condensed"/>
                <a:cs typeface="DINCond-Regular"/>
              </a:rPr>
              <a:t>Bounty Rookie Challenge ​</a:t>
            </a:r>
          </a:p>
          <a:p>
            <a:pPr marL="571500" indent="-571500">
              <a:lnSpc>
                <a:spcPts val="5300"/>
              </a:lnSpc>
              <a:spcAft>
                <a:spcPts val="1000"/>
              </a:spcAft>
              <a:buFont typeface="Arial" panose="020B0604020202020204" pitchFamily="34" charset="0"/>
              <a:buChar char="•"/>
            </a:pPr>
            <a:r>
              <a:rPr lang="en-US" sz="3800" b="1">
                <a:latin typeface="Exo 2 Extra Bold Condensed"/>
                <a:cs typeface="DINCond-Regular"/>
              </a:rPr>
              <a:t>Richmond Water Heaters: </a:t>
            </a:r>
            <a:r>
              <a:rPr lang="en-US" sz="3800">
                <a:latin typeface="Exo 2 Medium Condensed"/>
                <a:cs typeface="DINCond-Regular"/>
              </a:rPr>
              <a:t>Halfway leader award program​</a:t>
            </a:r>
          </a:p>
          <a:p>
            <a:pPr marL="571500" indent="-571500">
              <a:lnSpc>
                <a:spcPts val="5300"/>
              </a:lnSpc>
              <a:spcAft>
                <a:spcPts val="1000"/>
              </a:spcAft>
              <a:buFont typeface="Arial" panose="020B0604020202020204" pitchFamily="34" charset="0"/>
              <a:buChar char="•"/>
            </a:pPr>
            <a:r>
              <a:rPr lang="en-US" sz="3800" b="1">
                <a:latin typeface="Exo 2 Extra Bold Condensed"/>
                <a:cs typeface="DINCond-Regular"/>
              </a:rPr>
              <a:t>Reese’s: </a:t>
            </a:r>
            <a:r>
              <a:rPr lang="en-US" sz="3800">
                <a:latin typeface="Exo 2 Medium Condensed"/>
                <a:cs typeface="DINCond-Regular"/>
              </a:rPr>
              <a:t>Reese’s Sweet Move of the Race​</a:t>
            </a:r>
          </a:p>
          <a:p>
            <a:pPr marL="571500" indent="-571500">
              <a:lnSpc>
                <a:spcPts val="5300"/>
              </a:lnSpc>
              <a:spcAft>
                <a:spcPts val="1000"/>
              </a:spcAft>
              <a:buFont typeface="Arial" panose="020B0604020202020204" pitchFamily="34" charset="0"/>
              <a:buChar char="•"/>
            </a:pPr>
            <a:r>
              <a:rPr lang="en-US" sz="3800" b="1">
                <a:latin typeface="Exo 2 Extra Bold Condensed"/>
                <a:cs typeface="DINCond-Regular"/>
              </a:rPr>
              <a:t>Sioux Chief: </a:t>
            </a:r>
            <a:r>
              <a:rPr lang="en-US" sz="3800">
                <a:latin typeface="Exo 2 Medium Condensed"/>
                <a:cs typeface="DINCond-Regular"/>
              </a:rPr>
              <a:t>Sioux Chief “Fast-Track” (New for 2023)</a:t>
            </a:r>
          </a:p>
          <a:p>
            <a:pPr>
              <a:lnSpc>
                <a:spcPts val="5300"/>
              </a:lnSpc>
              <a:spcAft>
                <a:spcPts val="1000"/>
              </a:spcAft>
            </a:pPr>
            <a:r>
              <a:rPr lang="en-US" sz="3800" b="1">
                <a:latin typeface="Exo 2 Condensed"/>
                <a:cs typeface="DINCond-Regular"/>
              </a:rPr>
              <a:t>ADDITIONALLY</a:t>
            </a:r>
          </a:p>
          <a:p>
            <a:pPr marL="571500" indent="-571500">
              <a:lnSpc>
                <a:spcPts val="5300"/>
              </a:lnSpc>
              <a:spcAft>
                <a:spcPts val="1000"/>
              </a:spcAft>
              <a:buFont typeface="Arial" panose="020B0604020202020204" pitchFamily="34" charset="0"/>
              <a:buChar char="•"/>
            </a:pPr>
            <a:r>
              <a:rPr lang="en-US" sz="3800">
                <a:latin typeface="Exo 2 Medium Condensed"/>
                <a:cs typeface="DINCond-Regular"/>
              </a:rPr>
              <a:t>Menards supplier / vendor partners will support a minimum of 9 ARCA Menards Series race events as title sponsors.</a:t>
            </a:r>
          </a:p>
        </p:txBody>
      </p:sp>
      <p:pic>
        <p:nvPicPr>
          <p:cNvPr id="2050" name="Picture 2">
            <a:extLst>
              <a:ext uri="{FF2B5EF4-FFF2-40B4-BE49-F238E27FC236}">
                <a16:creationId xmlns:a16="http://schemas.microsoft.com/office/drawing/2014/main" id="{591859D6-E576-85E3-9482-0A73D80C39D6}"/>
              </a:ext>
            </a:extLst>
          </p:cNvPr>
          <p:cNvPicPr>
            <a:picLocks noChangeAspect="1" noChangeArrowheads="1"/>
          </p:cNvPicPr>
          <p:nvPr/>
        </p:nvPicPr>
        <p:blipFill>
          <a:blip r:embed="rId3"/>
          <a:srcRect/>
          <a:stretch/>
        </p:blipFill>
        <p:spPr bwMode="auto">
          <a:xfrm>
            <a:off x="1433518" y="3515309"/>
            <a:ext cx="2010500" cy="168547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9949DDB1-5AB1-9AAC-5C73-FD46FDEE276C}"/>
              </a:ext>
            </a:extLst>
          </p:cNvPr>
          <p:cNvPicPr>
            <a:picLocks noChangeAspect="1" noChangeArrowheads="1"/>
          </p:cNvPicPr>
          <p:nvPr/>
        </p:nvPicPr>
        <p:blipFill>
          <a:blip r:embed="rId4"/>
          <a:srcRect/>
          <a:stretch/>
        </p:blipFill>
        <p:spPr bwMode="auto">
          <a:xfrm>
            <a:off x="3787100" y="3837288"/>
            <a:ext cx="2719207" cy="10415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B5A14ED-D0CC-720E-674B-6E45F4CA4C63}"/>
              </a:ext>
            </a:extLst>
          </p:cNvPr>
          <p:cNvPicPr>
            <a:picLocks noChangeAspect="1" noChangeArrowheads="1"/>
          </p:cNvPicPr>
          <p:nvPr/>
        </p:nvPicPr>
        <p:blipFill>
          <a:blip r:embed="rId5"/>
          <a:srcRect/>
          <a:stretch/>
        </p:blipFill>
        <p:spPr bwMode="auto">
          <a:xfrm>
            <a:off x="6953755" y="3836615"/>
            <a:ext cx="2862327" cy="104286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a:extLst>
              <a:ext uri="{FF2B5EF4-FFF2-40B4-BE49-F238E27FC236}">
                <a16:creationId xmlns:a16="http://schemas.microsoft.com/office/drawing/2014/main" id="{1D02E863-DE87-ACE2-080A-F6B150961678}"/>
              </a:ext>
            </a:extLst>
          </p:cNvPr>
          <p:cNvPicPr>
            <a:picLocks noChangeAspect="1" noChangeArrowheads="1"/>
          </p:cNvPicPr>
          <p:nvPr/>
        </p:nvPicPr>
        <p:blipFill>
          <a:blip r:embed="rId6"/>
          <a:srcRect/>
          <a:stretch/>
        </p:blipFill>
        <p:spPr bwMode="auto">
          <a:xfrm>
            <a:off x="10263530" y="3673280"/>
            <a:ext cx="2226978" cy="1369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769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a:extLst>
              <a:ext uri="{FF2B5EF4-FFF2-40B4-BE49-F238E27FC236}">
                <a16:creationId xmlns:a16="http://schemas.microsoft.com/office/drawing/2014/main" id="{1361DDEF-62EB-7703-F9F9-7186033E6287}"/>
              </a:ext>
            </a:extLst>
          </p:cNvPr>
          <p:cNvPicPr>
            <a:picLocks noChangeAspect="1" noChangeArrowheads="1"/>
          </p:cNvPicPr>
          <p:nvPr/>
        </p:nvPicPr>
        <p:blipFill>
          <a:blip r:embed="rId3"/>
          <a:srcRect t="7" b="7"/>
          <a:stretch/>
        </p:blipFill>
        <p:spPr bwMode="auto">
          <a:xfrm>
            <a:off x="0" y="0"/>
            <a:ext cx="24387175"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A7F54CF8-07A5-A498-12D4-071820A364E8}"/>
              </a:ext>
            </a:extLst>
          </p:cNvPr>
          <p:cNvGrpSpPr/>
          <p:nvPr/>
        </p:nvGrpSpPr>
        <p:grpSpPr>
          <a:xfrm>
            <a:off x="-3" y="12143429"/>
            <a:ext cx="24387179" cy="1048381"/>
            <a:chOff x="-3" y="5435546"/>
            <a:chExt cx="24387179" cy="2211182"/>
          </a:xfrm>
        </p:grpSpPr>
        <p:sp>
          <p:nvSpPr>
            <p:cNvPr id="5" name="Rectangle 4">
              <a:extLst>
                <a:ext uri="{FF2B5EF4-FFF2-40B4-BE49-F238E27FC236}">
                  <a16:creationId xmlns:a16="http://schemas.microsoft.com/office/drawing/2014/main" id="{B3784B31-6280-B83A-F827-26054BC7C02D}"/>
                </a:ext>
              </a:extLst>
            </p:cNvPr>
            <p:cNvSpPr/>
            <p:nvPr/>
          </p:nvSpPr>
          <p:spPr>
            <a:xfrm rot="5400000">
              <a:off x="11876721" y="-5652447"/>
              <a:ext cx="633725" cy="24387174"/>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E4C1E31-9853-BFF4-6E4C-D3CFCE3701A4}"/>
                </a:ext>
              </a:extLst>
            </p:cNvPr>
            <p:cNvSpPr/>
            <p:nvPr/>
          </p:nvSpPr>
          <p:spPr>
            <a:xfrm rot="5400000">
              <a:off x="11876726" y="-6441178"/>
              <a:ext cx="633725" cy="24387174"/>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B093916-0D6B-9ECC-03A5-99362A00AD74}"/>
                </a:ext>
              </a:extLst>
            </p:cNvPr>
            <p:cNvSpPr/>
            <p:nvPr/>
          </p:nvSpPr>
          <p:spPr>
            <a:xfrm rot="5400000">
              <a:off x="11876726" y="-4863721"/>
              <a:ext cx="633725" cy="24387174"/>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F5A40F18-E2B6-6F4A-B6B2-1919FFF063FA}"/>
              </a:ext>
            </a:extLst>
          </p:cNvPr>
          <p:cNvSpPr>
            <a:spLocks noGrp="1"/>
          </p:cNvSpPr>
          <p:nvPr>
            <p:ph type="sldNum" sz="quarter" idx="12"/>
          </p:nvPr>
        </p:nvSpPr>
        <p:spPr/>
        <p:txBody>
          <a:bodyPr/>
          <a:lstStyle/>
          <a:p>
            <a:fld id="{2066355A-084C-D24E-9AD2-7E4FC41EA627}" type="slidenum">
              <a:rPr lang="en-US" smtClean="0"/>
              <a:t>2</a:t>
            </a:fld>
            <a:endParaRPr lang="en-US"/>
          </a:p>
        </p:txBody>
      </p:sp>
      <p:sp>
        <p:nvSpPr>
          <p:cNvPr id="10" name="TextBox 9">
            <a:extLst>
              <a:ext uri="{FF2B5EF4-FFF2-40B4-BE49-F238E27FC236}">
                <a16:creationId xmlns:a16="http://schemas.microsoft.com/office/drawing/2014/main" id="{23B4BB46-821D-C403-370E-1D3C7FEBFBE9}"/>
              </a:ext>
            </a:extLst>
          </p:cNvPr>
          <p:cNvSpPr txBox="1"/>
          <p:nvPr/>
        </p:nvSpPr>
        <p:spPr>
          <a:xfrm>
            <a:off x="1571044" y="932927"/>
            <a:ext cx="17052322" cy="2008432"/>
          </a:xfrm>
          <a:prstGeom prst="rect">
            <a:avLst/>
          </a:prstGeom>
          <a:noFill/>
        </p:spPr>
        <p:txBody>
          <a:bodyPr vert="horz" wrap="square" lIns="0" tIns="0" rIns="0" bIns="0" rtlCol="0" anchor="t" anchorCtr="0">
            <a:noAutofit/>
          </a:bodyPr>
          <a:lstStyle/>
          <a:p>
            <a:pPr>
              <a:lnSpc>
                <a:spcPct val="150000"/>
              </a:lnSpc>
            </a:pPr>
            <a:r>
              <a:rPr lang="en-US" sz="5500" b="1">
                <a:solidFill>
                  <a:srgbClr val="FEEF01"/>
                </a:solidFill>
                <a:latin typeface="Exo Black" panose="02000503000000000000" pitchFamily="2" charset="77"/>
                <a:ea typeface="Geared Slab" pitchFamily="2" charset="77"/>
                <a:cs typeface="Venera"/>
              </a:rPr>
              <a:t>COMMUNICATIONS, DIGITAL, &amp; BROADCAST STAFF​</a:t>
            </a:r>
          </a:p>
        </p:txBody>
      </p:sp>
      <p:sp>
        <p:nvSpPr>
          <p:cNvPr id="12" name="TextBox 11">
            <a:extLst>
              <a:ext uri="{FF2B5EF4-FFF2-40B4-BE49-F238E27FC236}">
                <a16:creationId xmlns:a16="http://schemas.microsoft.com/office/drawing/2014/main" id="{9349F4EF-799D-75C2-2AEE-A2EF465EAED6}"/>
              </a:ext>
            </a:extLst>
          </p:cNvPr>
          <p:cNvSpPr txBox="1"/>
          <p:nvPr/>
        </p:nvSpPr>
        <p:spPr>
          <a:xfrm>
            <a:off x="1571043" y="2553432"/>
            <a:ext cx="15481281" cy="9589997"/>
          </a:xfrm>
          <a:prstGeom prst="rect">
            <a:avLst/>
          </a:prstGeom>
          <a:noFill/>
        </p:spPr>
        <p:txBody>
          <a:bodyPr wrap="square" lIns="0" tIns="0" rIns="0" bIns="0" rtlCol="0">
            <a:noAutofit/>
          </a:bodyPr>
          <a:lstStyle/>
          <a:p>
            <a:pPr marL="457200" indent="-457200">
              <a:lnSpc>
                <a:spcPts val="4500"/>
              </a:lnSpc>
              <a:spcAft>
                <a:spcPts val="1300"/>
              </a:spcAft>
              <a:buFont typeface="Arial" panose="020B0604020202020204" pitchFamily="34" charset="0"/>
              <a:buChar char="•"/>
            </a:pPr>
            <a:r>
              <a:rPr lang="en-US" sz="4200" b="1">
                <a:solidFill>
                  <a:srgbClr val="FEEF01"/>
                </a:solidFill>
                <a:latin typeface="Exo 2 Extra Bold Expanded" pitchFamily="2" charset="77"/>
                <a:cs typeface="DINCond-Regular"/>
              </a:rPr>
              <a:t>CHARLES KRALL</a:t>
            </a:r>
            <a:br>
              <a:rPr lang="en-US" sz="4000">
                <a:solidFill>
                  <a:schemeClr val="bg1"/>
                </a:solidFill>
                <a:latin typeface="Exo 2 Condensed" pitchFamily="2" charset="77"/>
                <a:cs typeface="DINCond-Regular"/>
              </a:rPr>
            </a:br>
            <a:r>
              <a:rPr lang="en-US" sz="4000">
                <a:solidFill>
                  <a:schemeClr val="bg1"/>
                </a:solidFill>
                <a:latin typeface="Exo 2 Condensed" pitchFamily="2" charset="77"/>
                <a:cs typeface="DINCond-Regular"/>
              </a:rPr>
              <a:t>Manager of Communications, ARCA Menards Series</a:t>
            </a:r>
          </a:p>
          <a:p>
            <a:pPr marL="457200" indent="-457200">
              <a:lnSpc>
                <a:spcPts val="4500"/>
              </a:lnSpc>
              <a:spcAft>
                <a:spcPts val="1300"/>
              </a:spcAft>
              <a:buFont typeface="Arial" panose="020B0604020202020204" pitchFamily="34" charset="0"/>
              <a:buChar char="•"/>
            </a:pPr>
            <a:r>
              <a:rPr lang="en-US" sz="4200" b="1">
                <a:solidFill>
                  <a:srgbClr val="FEEF01"/>
                </a:solidFill>
                <a:latin typeface="Exo 2 Extra Bold Expanded" pitchFamily="2" charset="77"/>
                <a:cs typeface="DINCond-Regular"/>
              </a:rPr>
              <a:t>RAY SMITH</a:t>
            </a:r>
            <a:br>
              <a:rPr lang="en-US" sz="4000">
                <a:solidFill>
                  <a:schemeClr val="bg1"/>
                </a:solidFill>
                <a:latin typeface="Exo 2 Condensed" pitchFamily="2" charset="77"/>
                <a:cs typeface="DINCond-Regular"/>
              </a:rPr>
            </a:br>
            <a:r>
              <a:rPr lang="en-US" sz="4000">
                <a:solidFill>
                  <a:schemeClr val="bg1"/>
                </a:solidFill>
                <a:latin typeface="Exo 2 Condensed" pitchFamily="2" charset="77"/>
                <a:cs typeface="DINCond-Regular"/>
              </a:rPr>
              <a:t>Director, Racing Communications, NASCAR Communications</a:t>
            </a:r>
          </a:p>
          <a:p>
            <a:pPr marL="457200" indent="-457200">
              <a:lnSpc>
                <a:spcPts val="4500"/>
              </a:lnSpc>
              <a:spcAft>
                <a:spcPts val="1300"/>
              </a:spcAft>
              <a:buFont typeface="Arial" panose="020B0604020202020204" pitchFamily="34" charset="0"/>
              <a:buChar char="•"/>
            </a:pPr>
            <a:r>
              <a:rPr lang="en-US" sz="4200" b="1">
                <a:solidFill>
                  <a:srgbClr val="FEEF01"/>
                </a:solidFill>
                <a:latin typeface="Exo 2 Extra Bold Expanded" pitchFamily="2" charset="77"/>
                <a:cs typeface="DINCond-Regular"/>
              </a:rPr>
              <a:t>TADD HAISLOP</a:t>
            </a:r>
            <a:br>
              <a:rPr lang="en-US" sz="4000">
                <a:solidFill>
                  <a:schemeClr val="bg1"/>
                </a:solidFill>
                <a:latin typeface="Exo 2 Condensed" pitchFamily="2" charset="77"/>
                <a:cs typeface="DINCond-Regular"/>
              </a:rPr>
            </a:br>
            <a:r>
              <a:rPr lang="en-US" sz="4000">
                <a:solidFill>
                  <a:schemeClr val="bg1"/>
                </a:solidFill>
                <a:latin typeface="Exo 2 Condensed" pitchFamily="2" charset="77"/>
                <a:cs typeface="DINCond-Regular"/>
              </a:rPr>
              <a:t>Manager, Digital Editorial, </a:t>
            </a:r>
            <a:r>
              <a:rPr lang="en-US" sz="4000" err="1">
                <a:solidFill>
                  <a:schemeClr val="bg1"/>
                </a:solidFill>
                <a:latin typeface="Exo 2 Condensed" pitchFamily="2" charset="77"/>
                <a:cs typeface="DINCond-Regular"/>
              </a:rPr>
              <a:t>ARCARacing.com</a:t>
            </a:r>
            <a:r>
              <a:rPr lang="en-US" sz="4000">
                <a:solidFill>
                  <a:schemeClr val="bg1"/>
                </a:solidFill>
                <a:latin typeface="Exo 2 Condensed" pitchFamily="2" charset="77"/>
                <a:cs typeface="DINCond-Regular"/>
              </a:rPr>
              <a:t>, NASCAR Digital Media</a:t>
            </a:r>
          </a:p>
          <a:p>
            <a:pPr marL="457200" indent="-457200">
              <a:lnSpc>
                <a:spcPts val="4500"/>
              </a:lnSpc>
              <a:spcAft>
                <a:spcPts val="1300"/>
              </a:spcAft>
              <a:buFont typeface="Arial" panose="020B0604020202020204" pitchFamily="34" charset="0"/>
              <a:buChar char="•"/>
            </a:pPr>
            <a:r>
              <a:rPr lang="en-US" sz="4200" b="1">
                <a:solidFill>
                  <a:srgbClr val="FEEF01"/>
                </a:solidFill>
                <a:latin typeface="Exo 2 Extra Bold Expanded" pitchFamily="2" charset="77"/>
                <a:cs typeface="DINCond-Regular"/>
              </a:rPr>
              <a:t>ADAM FENWICK</a:t>
            </a:r>
            <a:br>
              <a:rPr lang="en-US" sz="4000">
                <a:solidFill>
                  <a:schemeClr val="bg1"/>
                </a:solidFill>
                <a:latin typeface="Exo 2 Condensed" pitchFamily="2" charset="77"/>
                <a:cs typeface="DINCond-Regular"/>
              </a:rPr>
            </a:br>
            <a:r>
              <a:rPr lang="en-US" sz="4000">
                <a:solidFill>
                  <a:schemeClr val="bg1"/>
                </a:solidFill>
                <a:latin typeface="Exo 2 Condensed" pitchFamily="2" charset="77"/>
                <a:cs typeface="DINCond-Regular"/>
              </a:rPr>
              <a:t>SR. Coordinator Digital Editorial, NASCAR Digital Media</a:t>
            </a:r>
          </a:p>
          <a:p>
            <a:pPr marL="457200" indent="-457200">
              <a:lnSpc>
                <a:spcPts val="4500"/>
              </a:lnSpc>
              <a:spcAft>
                <a:spcPts val="1300"/>
              </a:spcAft>
              <a:buFont typeface="Arial" panose="020B0604020202020204" pitchFamily="34" charset="0"/>
              <a:buChar char="•"/>
            </a:pPr>
            <a:r>
              <a:rPr lang="en-US" sz="4200" b="1">
                <a:solidFill>
                  <a:srgbClr val="FEEF01"/>
                </a:solidFill>
                <a:latin typeface="Exo 2 Extra Bold Expanded" pitchFamily="2" charset="77"/>
                <a:cs typeface="DINCond-Regular"/>
              </a:rPr>
              <a:t>BEN BAKER</a:t>
            </a:r>
            <a:br>
              <a:rPr lang="en-US" sz="4000">
                <a:solidFill>
                  <a:schemeClr val="bg1"/>
                </a:solidFill>
                <a:latin typeface="Exo 2 Condensed" pitchFamily="2" charset="77"/>
                <a:cs typeface="DINCond-Regular"/>
              </a:rPr>
            </a:br>
            <a:r>
              <a:rPr lang="en-US" sz="4000">
                <a:solidFill>
                  <a:schemeClr val="bg1"/>
                </a:solidFill>
                <a:latin typeface="Exo 2 Condensed" pitchFamily="2" charset="77"/>
                <a:cs typeface="DINCond-Regular"/>
              </a:rPr>
              <a:t>Managing Director , Domestic Broadcasting, NASCAR</a:t>
            </a:r>
          </a:p>
          <a:p>
            <a:pPr marL="457200" indent="-457200">
              <a:lnSpc>
                <a:spcPts val="4500"/>
              </a:lnSpc>
              <a:spcAft>
                <a:spcPts val="1300"/>
              </a:spcAft>
              <a:buFont typeface="Arial" panose="020B0604020202020204" pitchFamily="34" charset="0"/>
              <a:buChar char="•"/>
            </a:pPr>
            <a:r>
              <a:rPr lang="en-US" sz="4200" b="1">
                <a:solidFill>
                  <a:srgbClr val="FEEF01"/>
                </a:solidFill>
                <a:latin typeface="Exo 2 Extra Bold Expanded" pitchFamily="2" charset="77"/>
                <a:cs typeface="DINCond-Regular"/>
              </a:rPr>
              <a:t>DAN BARKER</a:t>
            </a:r>
            <a:br>
              <a:rPr lang="en-US" sz="4000">
                <a:solidFill>
                  <a:schemeClr val="bg1"/>
                </a:solidFill>
                <a:latin typeface="Exo 2 Condensed" pitchFamily="2" charset="77"/>
                <a:cs typeface="DINCond-Regular"/>
              </a:rPr>
            </a:br>
            <a:r>
              <a:rPr lang="en-US" sz="4000">
                <a:solidFill>
                  <a:schemeClr val="bg1"/>
                </a:solidFill>
                <a:latin typeface="Exo 2 Condensed" pitchFamily="2" charset="77"/>
                <a:cs typeface="DINCond-Regular"/>
              </a:rPr>
              <a:t>Managing Director, Direct to Consumer, NASCAR</a:t>
            </a:r>
          </a:p>
          <a:p>
            <a:pPr marL="457200" indent="-457200">
              <a:lnSpc>
                <a:spcPts val="4500"/>
              </a:lnSpc>
              <a:spcAft>
                <a:spcPts val="1300"/>
              </a:spcAft>
              <a:buFont typeface="Arial" panose="020B0604020202020204" pitchFamily="34" charset="0"/>
              <a:buChar char="•"/>
            </a:pPr>
            <a:r>
              <a:rPr lang="en-US" sz="4200" b="1">
                <a:solidFill>
                  <a:srgbClr val="FEEF01"/>
                </a:solidFill>
                <a:latin typeface="Exo 2 Extra Bold Expanded" pitchFamily="2" charset="77"/>
                <a:cs typeface="DINCond-Regular"/>
              </a:rPr>
              <a:t>JOE KELLY</a:t>
            </a:r>
            <a:br>
              <a:rPr lang="en-US" sz="4000">
                <a:solidFill>
                  <a:schemeClr val="bg1"/>
                </a:solidFill>
                <a:latin typeface="Exo 2 Condensed" pitchFamily="2" charset="77"/>
                <a:cs typeface="DINCond-Regular"/>
              </a:rPr>
            </a:br>
            <a:r>
              <a:rPr lang="en-US" sz="4000">
                <a:solidFill>
                  <a:schemeClr val="bg1"/>
                </a:solidFill>
                <a:latin typeface="Exo 2 Condensed" pitchFamily="2" charset="77"/>
                <a:cs typeface="DINCond-Regular"/>
              </a:rPr>
              <a:t>Access &amp; Production Coordinator, Library &amp; Licensing, NASCAR</a:t>
            </a:r>
          </a:p>
        </p:txBody>
      </p:sp>
    </p:spTree>
    <p:extLst>
      <p:ext uri="{BB962C8B-B14F-4D97-AF65-F5344CB8AC3E}">
        <p14:creationId xmlns:p14="http://schemas.microsoft.com/office/powerpoint/2010/main" val="1788568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2A2692-A4D9-7340-9E89-04FD517A30B5}"/>
              </a:ext>
            </a:extLst>
          </p:cNvPr>
          <p:cNvSpPr/>
          <p:nvPr/>
        </p:nvSpPr>
        <p:spPr>
          <a:xfrm flipH="1">
            <a:off x="14960599" y="0"/>
            <a:ext cx="9426575" cy="1371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nvGrpSpPr>
          <p:cNvPr id="8" name="Group 7">
            <a:extLst>
              <a:ext uri="{FF2B5EF4-FFF2-40B4-BE49-F238E27FC236}">
                <a16:creationId xmlns:a16="http://schemas.microsoft.com/office/drawing/2014/main" id="{AC69C38D-78A3-BF4F-B50C-8C4E19D75276}"/>
              </a:ext>
            </a:extLst>
          </p:cNvPr>
          <p:cNvGrpSpPr/>
          <p:nvPr/>
        </p:nvGrpSpPr>
        <p:grpSpPr>
          <a:xfrm rot="5400000">
            <a:off x="8975930" y="6333812"/>
            <a:ext cx="13715998" cy="1048381"/>
            <a:chOff x="-3" y="5435546"/>
            <a:chExt cx="24387179" cy="2211182"/>
          </a:xfrm>
        </p:grpSpPr>
        <p:sp>
          <p:nvSpPr>
            <p:cNvPr id="9" name="Rectangle 8">
              <a:extLst>
                <a:ext uri="{FF2B5EF4-FFF2-40B4-BE49-F238E27FC236}">
                  <a16:creationId xmlns:a16="http://schemas.microsoft.com/office/drawing/2014/main" id="{13E5BE50-C9DF-A043-950C-B204C0B16559}"/>
                </a:ext>
              </a:extLst>
            </p:cNvPr>
            <p:cNvSpPr/>
            <p:nvPr/>
          </p:nvSpPr>
          <p:spPr>
            <a:xfrm rot="5400000">
              <a:off x="11876721" y="-5652447"/>
              <a:ext cx="633725" cy="24387174"/>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0" name="Rectangle 9">
              <a:extLst>
                <a:ext uri="{FF2B5EF4-FFF2-40B4-BE49-F238E27FC236}">
                  <a16:creationId xmlns:a16="http://schemas.microsoft.com/office/drawing/2014/main" id="{D03866B5-22EC-9D4F-9E4E-49B500AF0E27}"/>
                </a:ext>
              </a:extLst>
            </p:cNvPr>
            <p:cNvSpPr/>
            <p:nvPr/>
          </p:nvSpPr>
          <p:spPr>
            <a:xfrm rot="5400000">
              <a:off x="11876726" y="-6441178"/>
              <a:ext cx="633725" cy="24387174"/>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1" name="Rectangle 10">
              <a:extLst>
                <a:ext uri="{FF2B5EF4-FFF2-40B4-BE49-F238E27FC236}">
                  <a16:creationId xmlns:a16="http://schemas.microsoft.com/office/drawing/2014/main" id="{720C7D3B-423A-6944-9BAB-4508E6996CEA}"/>
                </a:ext>
              </a:extLst>
            </p:cNvPr>
            <p:cNvSpPr/>
            <p:nvPr/>
          </p:nvSpPr>
          <p:spPr>
            <a:xfrm rot="5400000">
              <a:off x="11876726" y="-4863721"/>
              <a:ext cx="633725" cy="24387174"/>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sp>
        <p:nvSpPr>
          <p:cNvPr id="2" name="Slide Number Placeholder 1">
            <a:extLst>
              <a:ext uri="{FF2B5EF4-FFF2-40B4-BE49-F238E27FC236}">
                <a16:creationId xmlns:a16="http://schemas.microsoft.com/office/drawing/2014/main" id="{3E6424FA-DC7A-9B40-9E43-46DD462EB204}"/>
              </a:ext>
            </a:extLst>
          </p:cNvPr>
          <p:cNvSpPr>
            <a:spLocks noGrp="1"/>
          </p:cNvSpPr>
          <p:nvPr>
            <p:ph type="sldNum" sz="quarter" idx="12"/>
          </p:nvPr>
        </p:nvSpPr>
        <p:spPr/>
        <p:txBody>
          <a:bodyPr/>
          <a:lstStyle/>
          <a:p>
            <a:fld id="{2066355A-084C-D24E-9AD2-7E4FC41EA627}" type="slidenum">
              <a:rPr lang="en-US" smtClean="0"/>
              <a:t>20</a:t>
            </a:fld>
            <a:endParaRPr lang="en-US"/>
          </a:p>
        </p:txBody>
      </p:sp>
      <p:sp>
        <p:nvSpPr>
          <p:cNvPr id="13" name="TextBox 12">
            <a:extLst>
              <a:ext uri="{FF2B5EF4-FFF2-40B4-BE49-F238E27FC236}">
                <a16:creationId xmlns:a16="http://schemas.microsoft.com/office/drawing/2014/main" id="{4E9A0F6E-E735-1091-85F4-BA977A3DE2F1}"/>
              </a:ext>
            </a:extLst>
          </p:cNvPr>
          <p:cNvSpPr txBox="1"/>
          <p:nvPr/>
        </p:nvSpPr>
        <p:spPr>
          <a:xfrm>
            <a:off x="16984314" y="5886042"/>
            <a:ext cx="7106381" cy="1452095"/>
          </a:xfrm>
          <a:prstGeom prst="rect">
            <a:avLst/>
          </a:prstGeom>
          <a:noFill/>
        </p:spPr>
        <p:txBody>
          <a:bodyPr vert="horz" wrap="square" lIns="0" tIns="0" rIns="0" bIns="0" rtlCol="0" anchor="t" anchorCtr="0">
            <a:noAutofit/>
          </a:bodyPr>
          <a:lstStyle/>
          <a:p>
            <a:pPr>
              <a:lnSpc>
                <a:spcPts val="6600"/>
              </a:lnSpc>
            </a:pPr>
            <a:r>
              <a:rPr lang="en-US" sz="5500" b="1">
                <a:solidFill>
                  <a:srgbClr val="FEEF01"/>
                </a:solidFill>
                <a:latin typeface="Exo Black" panose="02000503000000000000" pitchFamily="2" charset="77"/>
                <a:ea typeface="Geared Slab" pitchFamily="2" charset="77"/>
                <a:cs typeface="Venera"/>
              </a:rPr>
              <a:t>MENARDS TEAM</a:t>
            </a:r>
          </a:p>
          <a:p>
            <a:pPr>
              <a:lnSpc>
                <a:spcPts val="6600"/>
              </a:lnSpc>
            </a:pPr>
            <a:r>
              <a:rPr lang="en-US" sz="5500" b="1">
                <a:solidFill>
                  <a:srgbClr val="FEEF01"/>
                </a:solidFill>
                <a:latin typeface="Exo Black" panose="02000503000000000000" pitchFamily="2" charset="77"/>
                <a:ea typeface="Geared Slab" pitchFamily="2" charset="77"/>
                <a:cs typeface="Venera"/>
              </a:rPr>
              <a:t>SPONSORSHIP</a:t>
            </a:r>
          </a:p>
        </p:txBody>
      </p:sp>
      <p:sp>
        <p:nvSpPr>
          <p:cNvPr id="14" name="TextBox 13">
            <a:extLst>
              <a:ext uri="{FF2B5EF4-FFF2-40B4-BE49-F238E27FC236}">
                <a16:creationId xmlns:a16="http://schemas.microsoft.com/office/drawing/2014/main" id="{41115E21-C324-DC11-37A0-C7BCA5B5AFF1}"/>
              </a:ext>
            </a:extLst>
          </p:cNvPr>
          <p:cNvSpPr txBox="1"/>
          <p:nvPr/>
        </p:nvSpPr>
        <p:spPr>
          <a:xfrm>
            <a:off x="1571044" y="3198789"/>
            <a:ext cx="11534220" cy="6826600"/>
          </a:xfrm>
          <a:prstGeom prst="rect">
            <a:avLst/>
          </a:prstGeom>
          <a:noFill/>
        </p:spPr>
        <p:txBody>
          <a:bodyPr wrap="square" lIns="0" tIns="0" rIns="0" bIns="0" rtlCol="0">
            <a:noAutofit/>
          </a:bodyPr>
          <a:lstStyle/>
          <a:p>
            <a:pPr>
              <a:lnSpc>
                <a:spcPts val="5300"/>
              </a:lnSpc>
              <a:spcAft>
                <a:spcPts val="2000"/>
              </a:spcAft>
            </a:pPr>
            <a:r>
              <a:rPr lang="en-US" sz="4500" b="1">
                <a:latin typeface="Exo 2 Condensed" pitchFamily="2" charset="77"/>
                <a:cs typeface="DINCond-Regular"/>
              </a:rPr>
              <a:t>In addition to series support, Menards ​is also </a:t>
            </a:r>
            <a:br>
              <a:rPr lang="en-US" sz="4500" b="1">
                <a:latin typeface="Exo 2 Condensed" pitchFamily="2" charset="77"/>
                <a:cs typeface="DINCond-Regular"/>
              </a:rPr>
            </a:br>
            <a:r>
              <a:rPr lang="en-US" sz="4500" b="1">
                <a:latin typeface="Exo 2 Condensed" pitchFamily="2" charset="77"/>
                <a:cs typeface="DINCond-Regular"/>
              </a:rPr>
              <a:t>willing to assist race teams.</a:t>
            </a:r>
          </a:p>
          <a:p>
            <a:pPr marL="571500" indent="-571500">
              <a:lnSpc>
                <a:spcPts val="5300"/>
              </a:lnSpc>
              <a:spcAft>
                <a:spcPts val="2000"/>
              </a:spcAft>
              <a:buFont typeface="Arial" panose="020B0604020202020204" pitchFamily="34" charset="0"/>
              <a:buChar char="•"/>
            </a:pPr>
            <a:r>
              <a:rPr lang="en-US" sz="4500">
                <a:latin typeface="Exo 2 Medium Condensed" pitchFamily="2" charset="77"/>
                <a:cs typeface="DINCond-Regular"/>
              </a:rPr>
              <a:t>Menards utilizes Forward Sports Marketing​</a:t>
            </a:r>
          </a:p>
          <a:p>
            <a:pPr marL="571500" indent="-571500">
              <a:lnSpc>
                <a:spcPts val="5300"/>
              </a:lnSpc>
              <a:spcAft>
                <a:spcPts val="2000"/>
              </a:spcAft>
              <a:buFont typeface="Arial" panose="020B0604020202020204" pitchFamily="34" charset="0"/>
              <a:buChar char="•"/>
            </a:pPr>
            <a:r>
              <a:rPr lang="en-US" sz="4500">
                <a:latin typeface="Exo 2 Medium Condensed" pitchFamily="2" charset="77"/>
                <a:cs typeface="DINCond-Regular"/>
              </a:rPr>
              <a:t>FSM specialty is product donation / barter​</a:t>
            </a:r>
          </a:p>
          <a:p>
            <a:pPr marL="571500" indent="-571500">
              <a:lnSpc>
                <a:spcPts val="5300"/>
              </a:lnSpc>
              <a:spcAft>
                <a:spcPts val="2000"/>
              </a:spcAft>
              <a:buFont typeface="Arial" panose="020B0604020202020204" pitchFamily="34" charset="0"/>
              <a:buChar char="•"/>
            </a:pPr>
            <a:r>
              <a:rPr lang="en-US" sz="4500">
                <a:latin typeface="Exo 2 Medium Condensed" pitchFamily="2" charset="77"/>
                <a:cs typeface="DINCond-Regular"/>
              </a:rPr>
              <a:t>Product must be established and already have </a:t>
            </a:r>
            <a:br>
              <a:rPr lang="en-US" sz="4500">
                <a:latin typeface="Exo 2 Medium Condensed" pitchFamily="2" charset="77"/>
                <a:cs typeface="DINCond-Regular"/>
              </a:rPr>
            </a:br>
            <a:r>
              <a:rPr lang="en-US" sz="4500">
                <a:latin typeface="Exo 2 Medium Condensed" pitchFamily="2" charset="77"/>
                <a:cs typeface="DINCond-Regular"/>
              </a:rPr>
              <a:t>distribution at other major retailers</a:t>
            </a:r>
            <a:endParaRPr lang="en-US" sz="4500" b="1">
              <a:latin typeface="Exo 2 Condensed" pitchFamily="2" charset="77"/>
              <a:cs typeface="DINCond-Regular"/>
            </a:endParaRPr>
          </a:p>
          <a:p>
            <a:pPr>
              <a:lnSpc>
                <a:spcPts val="5000"/>
              </a:lnSpc>
              <a:spcAft>
                <a:spcPts val="2000"/>
              </a:spcAft>
            </a:pPr>
            <a:r>
              <a:rPr lang="en-US" sz="3800">
                <a:latin typeface="Exo 2 Medium Condensed" pitchFamily="2" charset="77"/>
                <a:cs typeface="DINCond-Regular"/>
              </a:rPr>
              <a:t>For more info on team sponsorship opportunities </a:t>
            </a:r>
            <a:br>
              <a:rPr lang="en-US" sz="3800">
                <a:latin typeface="Exo 2 Medium Condensed" pitchFamily="2" charset="77"/>
                <a:cs typeface="DINCond-Regular"/>
              </a:rPr>
            </a:br>
            <a:r>
              <a:rPr lang="en-US" sz="3800">
                <a:latin typeface="Exo 2 Medium Condensed" pitchFamily="2" charset="77"/>
                <a:cs typeface="DINCond-Regular"/>
              </a:rPr>
              <a:t>with Menards through a supplier program, contact: </a:t>
            </a:r>
            <a:br>
              <a:rPr lang="en-US" sz="3800">
                <a:latin typeface="Exo 2 Medium Condensed" pitchFamily="2" charset="77"/>
                <a:cs typeface="DINCond-Regular"/>
              </a:rPr>
            </a:br>
            <a:r>
              <a:rPr lang="en-US" sz="3800" b="1">
                <a:solidFill>
                  <a:srgbClr val="E13C29"/>
                </a:solidFill>
                <a:latin typeface="Exo 2 Condensed" pitchFamily="2" charset="77"/>
                <a:cs typeface="DINCond-Regular"/>
              </a:rPr>
              <a:t>Jesse Harris - </a:t>
            </a:r>
            <a:r>
              <a:rPr lang="en-US" sz="3800" b="1" err="1">
                <a:solidFill>
                  <a:srgbClr val="E13C29"/>
                </a:solidFill>
                <a:latin typeface="Exo 2 Condensed" pitchFamily="2" charset="77"/>
                <a:cs typeface="DINCond-Regular"/>
              </a:rPr>
              <a:t>jaharris@arcaracing.com</a:t>
            </a:r>
            <a:endParaRPr lang="en-US" sz="3800" b="1">
              <a:solidFill>
                <a:srgbClr val="E13C29"/>
              </a:solidFill>
              <a:latin typeface="Exo 2 Condensed" pitchFamily="2" charset="77"/>
              <a:cs typeface="DINCond-Regular"/>
            </a:endParaRPr>
          </a:p>
        </p:txBody>
      </p:sp>
    </p:spTree>
    <p:extLst>
      <p:ext uri="{BB962C8B-B14F-4D97-AF65-F5344CB8AC3E}">
        <p14:creationId xmlns:p14="http://schemas.microsoft.com/office/powerpoint/2010/main" val="3469351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2A2692-A4D9-7340-9E89-04FD517A30B5}"/>
              </a:ext>
            </a:extLst>
          </p:cNvPr>
          <p:cNvSpPr/>
          <p:nvPr/>
        </p:nvSpPr>
        <p:spPr>
          <a:xfrm flipH="1">
            <a:off x="14960599" y="0"/>
            <a:ext cx="9426575" cy="1371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nvGrpSpPr>
          <p:cNvPr id="8" name="Group 7">
            <a:extLst>
              <a:ext uri="{FF2B5EF4-FFF2-40B4-BE49-F238E27FC236}">
                <a16:creationId xmlns:a16="http://schemas.microsoft.com/office/drawing/2014/main" id="{AC69C38D-78A3-BF4F-B50C-8C4E19D75276}"/>
              </a:ext>
            </a:extLst>
          </p:cNvPr>
          <p:cNvGrpSpPr/>
          <p:nvPr/>
        </p:nvGrpSpPr>
        <p:grpSpPr>
          <a:xfrm rot="5400000">
            <a:off x="8975930" y="6333812"/>
            <a:ext cx="13715998" cy="1048381"/>
            <a:chOff x="-3" y="5435546"/>
            <a:chExt cx="24387179" cy="2211182"/>
          </a:xfrm>
        </p:grpSpPr>
        <p:sp>
          <p:nvSpPr>
            <p:cNvPr id="9" name="Rectangle 8">
              <a:extLst>
                <a:ext uri="{FF2B5EF4-FFF2-40B4-BE49-F238E27FC236}">
                  <a16:creationId xmlns:a16="http://schemas.microsoft.com/office/drawing/2014/main" id="{13E5BE50-C9DF-A043-950C-B204C0B16559}"/>
                </a:ext>
              </a:extLst>
            </p:cNvPr>
            <p:cNvSpPr/>
            <p:nvPr/>
          </p:nvSpPr>
          <p:spPr>
            <a:xfrm rot="5400000">
              <a:off x="11876721" y="-5652447"/>
              <a:ext cx="633725" cy="24387174"/>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0" name="Rectangle 9">
              <a:extLst>
                <a:ext uri="{FF2B5EF4-FFF2-40B4-BE49-F238E27FC236}">
                  <a16:creationId xmlns:a16="http://schemas.microsoft.com/office/drawing/2014/main" id="{D03866B5-22EC-9D4F-9E4E-49B500AF0E27}"/>
                </a:ext>
              </a:extLst>
            </p:cNvPr>
            <p:cNvSpPr/>
            <p:nvPr/>
          </p:nvSpPr>
          <p:spPr>
            <a:xfrm rot="5400000">
              <a:off x="11876726" y="-6441178"/>
              <a:ext cx="633725" cy="24387174"/>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1" name="Rectangle 10">
              <a:extLst>
                <a:ext uri="{FF2B5EF4-FFF2-40B4-BE49-F238E27FC236}">
                  <a16:creationId xmlns:a16="http://schemas.microsoft.com/office/drawing/2014/main" id="{720C7D3B-423A-6944-9BAB-4508E6996CEA}"/>
                </a:ext>
              </a:extLst>
            </p:cNvPr>
            <p:cNvSpPr/>
            <p:nvPr/>
          </p:nvSpPr>
          <p:spPr>
            <a:xfrm rot="5400000">
              <a:off x="11876726" y="-4863721"/>
              <a:ext cx="633725" cy="24387174"/>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sp>
        <p:nvSpPr>
          <p:cNvPr id="2" name="Slide Number Placeholder 1">
            <a:extLst>
              <a:ext uri="{FF2B5EF4-FFF2-40B4-BE49-F238E27FC236}">
                <a16:creationId xmlns:a16="http://schemas.microsoft.com/office/drawing/2014/main" id="{3E6424FA-DC7A-9B40-9E43-46DD462EB204}"/>
              </a:ext>
            </a:extLst>
          </p:cNvPr>
          <p:cNvSpPr>
            <a:spLocks noGrp="1"/>
          </p:cNvSpPr>
          <p:nvPr>
            <p:ph type="sldNum" sz="quarter" idx="12"/>
          </p:nvPr>
        </p:nvSpPr>
        <p:spPr/>
        <p:txBody>
          <a:bodyPr/>
          <a:lstStyle/>
          <a:p>
            <a:fld id="{2066355A-084C-D24E-9AD2-7E4FC41EA627}" type="slidenum">
              <a:rPr lang="en-US" smtClean="0"/>
              <a:t>21</a:t>
            </a:fld>
            <a:endParaRPr lang="en-US"/>
          </a:p>
        </p:txBody>
      </p:sp>
      <p:sp>
        <p:nvSpPr>
          <p:cNvPr id="13" name="TextBox 12">
            <a:extLst>
              <a:ext uri="{FF2B5EF4-FFF2-40B4-BE49-F238E27FC236}">
                <a16:creationId xmlns:a16="http://schemas.microsoft.com/office/drawing/2014/main" id="{4E9A0F6E-E735-1091-85F4-BA977A3DE2F1}"/>
              </a:ext>
            </a:extLst>
          </p:cNvPr>
          <p:cNvSpPr txBox="1"/>
          <p:nvPr/>
        </p:nvSpPr>
        <p:spPr>
          <a:xfrm>
            <a:off x="16984314" y="5886042"/>
            <a:ext cx="7106381" cy="1452095"/>
          </a:xfrm>
          <a:prstGeom prst="rect">
            <a:avLst/>
          </a:prstGeom>
          <a:noFill/>
        </p:spPr>
        <p:txBody>
          <a:bodyPr vert="horz" wrap="square" lIns="0" tIns="0" rIns="0" bIns="0" rtlCol="0" anchor="t" anchorCtr="0">
            <a:noAutofit/>
          </a:bodyPr>
          <a:lstStyle/>
          <a:p>
            <a:pPr>
              <a:lnSpc>
                <a:spcPts val="6600"/>
              </a:lnSpc>
            </a:pPr>
            <a:r>
              <a:rPr lang="en-US" sz="5500" b="1">
                <a:solidFill>
                  <a:srgbClr val="FEEF01"/>
                </a:solidFill>
                <a:latin typeface="Exo Black" panose="02000503000000000000" pitchFamily="2" charset="77"/>
                <a:ea typeface="Geared Slab" pitchFamily="2" charset="77"/>
                <a:cs typeface="Venera"/>
              </a:rPr>
              <a:t>MENARDS HOSPITALITY</a:t>
            </a:r>
          </a:p>
        </p:txBody>
      </p:sp>
      <p:sp>
        <p:nvSpPr>
          <p:cNvPr id="3" name="TextBox 2">
            <a:extLst>
              <a:ext uri="{FF2B5EF4-FFF2-40B4-BE49-F238E27FC236}">
                <a16:creationId xmlns:a16="http://schemas.microsoft.com/office/drawing/2014/main" id="{980C725D-3201-3986-1A62-10460DD4D24E}"/>
              </a:ext>
            </a:extLst>
          </p:cNvPr>
          <p:cNvSpPr txBox="1"/>
          <p:nvPr/>
        </p:nvSpPr>
        <p:spPr>
          <a:xfrm>
            <a:off x="1571044" y="2482174"/>
            <a:ext cx="11883357" cy="8259830"/>
          </a:xfrm>
          <a:prstGeom prst="rect">
            <a:avLst/>
          </a:prstGeom>
          <a:noFill/>
        </p:spPr>
        <p:txBody>
          <a:bodyPr wrap="square" lIns="0" tIns="0" rIns="0" bIns="0" rtlCol="0">
            <a:noAutofit/>
          </a:bodyPr>
          <a:lstStyle/>
          <a:p>
            <a:pPr>
              <a:lnSpc>
                <a:spcPts val="5300"/>
              </a:lnSpc>
              <a:spcAft>
                <a:spcPts val="2500"/>
              </a:spcAft>
            </a:pPr>
            <a:r>
              <a:rPr lang="en-US" sz="3700">
                <a:latin typeface="Exo 2 Medium Condensed" pitchFamily="2" charset="77"/>
                <a:cs typeface="DINCond-Regular"/>
              </a:rPr>
              <a:t>ARCA takes pride in giving drivers experience at all aspects of </a:t>
            </a:r>
            <a:br>
              <a:rPr lang="en-US" sz="3700">
                <a:latin typeface="Exo 2 Medium Condensed" pitchFamily="2" charset="77"/>
                <a:cs typeface="DINCond-Regular"/>
              </a:rPr>
            </a:br>
            <a:r>
              <a:rPr lang="en-US" sz="3700">
                <a:latin typeface="Exo 2 Medium Condensed" pitchFamily="2" charset="77"/>
                <a:cs typeface="DINCond-Regular"/>
              </a:rPr>
              <a:t>being a professional racecar driver before making the move into </a:t>
            </a:r>
            <a:br>
              <a:rPr lang="en-US" sz="3700">
                <a:latin typeface="Exo 2 Medium Condensed" pitchFamily="2" charset="77"/>
                <a:cs typeface="DINCond-Regular"/>
              </a:rPr>
            </a:br>
            <a:r>
              <a:rPr lang="en-US" sz="3700">
                <a:latin typeface="Exo 2 Medium Condensed" pitchFamily="2" charset="77"/>
                <a:cs typeface="DINCond-Regular"/>
              </a:rPr>
              <a:t>a national NASCAR touring series. This includes partner meet </a:t>
            </a:r>
            <a:br>
              <a:rPr lang="en-US" sz="3700">
                <a:latin typeface="Exo 2 Medium Condensed" pitchFamily="2" charset="77"/>
                <a:cs typeface="DINCond-Regular"/>
              </a:rPr>
            </a:br>
            <a:r>
              <a:rPr lang="en-US" sz="3700">
                <a:latin typeface="Exo 2 Medium Condensed" pitchFamily="2" charset="77"/>
                <a:cs typeface="DINCond-Regular"/>
              </a:rPr>
              <a:t>and greets on race day.​</a:t>
            </a:r>
          </a:p>
          <a:p>
            <a:pPr>
              <a:lnSpc>
                <a:spcPts val="5300"/>
              </a:lnSpc>
              <a:spcAft>
                <a:spcPts val="2500"/>
              </a:spcAft>
            </a:pPr>
            <a:r>
              <a:rPr lang="en-US" sz="3700">
                <a:latin typeface="Exo 2 Medium Condensed" pitchFamily="2" charset="77"/>
                <a:cs typeface="DINCond-Regular"/>
              </a:rPr>
              <a:t>Menards will invite up to 200 contractors per event during at least nine races in 2023. Guests are provided tickets to the event plus food and beverage in a hospitality area. ​</a:t>
            </a:r>
          </a:p>
          <a:p>
            <a:pPr>
              <a:lnSpc>
                <a:spcPts val="5300"/>
              </a:lnSpc>
              <a:spcAft>
                <a:spcPts val="2500"/>
              </a:spcAft>
            </a:pPr>
            <a:r>
              <a:rPr lang="en-US" sz="3700">
                <a:latin typeface="Exo 2 Medium Condensed" pitchFamily="2" charset="77"/>
                <a:cs typeface="DINCond-Regular"/>
              </a:rPr>
              <a:t>ARCA Menards Series marketing officials will ask several drivers to make an appearance at each hospitality event to do a Q&amp;A session.​</a:t>
            </a:r>
          </a:p>
          <a:p>
            <a:pPr>
              <a:lnSpc>
                <a:spcPts val="5300"/>
              </a:lnSpc>
              <a:spcAft>
                <a:spcPts val="2500"/>
              </a:spcAft>
            </a:pPr>
            <a:r>
              <a:rPr lang="en-US" sz="3700">
                <a:latin typeface="Exo 2 Medium Condensed" pitchFamily="2" charset="77"/>
                <a:cs typeface="DINCond-Regular"/>
              </a:rPr>
              <a:t>Hospitality Q &amp; A requests will come from </a:t>
            </a:r>
            <a:br>
              <a:rPr lang="en-US" sz="3700">
                <a:latin typeface="Exo 2 Medium Condensed" pitchFamily="2" charset="77"/>
                <a:cs typeface="DINCond-Regular"/>
              </a:rPr>
            </a:br>
            <a:r>
              <a:rPr lang="en-US" sz="3700" b="1">
                <a:solidFill>
                  <a:srgbClr val="E13C29"/>
                </a:solidFill>
                <a:latin typeface="Exo 2 Condensed" pitchFamily="2" charset="77"/>
                <a:cs typeface="DINCond-Regular"/>
              </a:rPr>
              <a:t>Jacob </a:t>
            </a:r>
            <a:r>
              <a:rPr lang="en-US" sz="3700" b="1" err="1">
                <a:solidFill>
                  <a:srgbClr val="E13C29"/>
                </a:solidFill>
                <a:latin typeface="Exo 2 Condensed" pitchFamily="2" charset="77"/>
                <a:cs typeface="DINCond-Regular"/>
              </a:rPr>
              <a:t>Stotz</a:t>
            </a:r>
            <a:r>
              <a:rPr lang="en-US" sz="3700" b="1">
                <a:solidFill>
                  <a:srgbClr val="E13C29"/>
                </a:solidFill>
                <a:latin typeface="Exo 2 Condensed" pitchFamily="2" charset="77"/>
                <a:cs typeface="DINCond-Regular"/>
              </a:rPr>
              <a:t> </a:t>
            </a:r>
            <a:r>
              <a:rPr lang="en-US" sz="3700">
                <a:latin typeface="Exo 2 Medium Condensed" pitchFamily="2" charset="77"/>
                <a:cs typeface="DINCond-Regular"/>
              </a:rPr>
              <a:t>the week of the race event.</a:t>
            </a:r>
          </a:p>
        </p:txBody>
      </p:sp>
    </p:spTree>
    <p:extLst>
      <p:ext uri="{BB962C8B-B14F-4D97-AF65-F5344CB8AC3E}">
        <p14:creationId xmlns:p14="http://schemas.microsoft.com/office/powerpoint/2010/main" val="1994433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2A2692-A4D9-7340-9E89-04FD517A30B5}"/>
              </a:ext>
            </a:extLst>
          </p:cNvPr>
          <p:cNvSpPr/>
          <p:nvPr/>
        </p:nvSpPr>
        <p:spPr>
          <a:xfrm flipH="1">
            <a:off x="14960599" y="0"/>
            <a:ext cx="9426575" cy="1371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nvGrpSpPr>
          <p:cNvPr id="8" name="Group 7">
            <a:extLst>
              <a:ext uri="{FF2B5EF4-FFF2-40B4-BE49-F238E27FC236}">
                <a16:creationId xmlns:a16="http://schemas.microsoft.com/office/drawing/2014/main" id="{AC69C38D-78A3-BF4F-B50C-8C4E19D75276}"/>
              </a:ext>
            </a:extLst>
          </p:cNvPr>
          <p:cNvGrpSpPr/>
          <p:nvPr/>
        </p:nvGrpSpPr>
        <p:grpSpPr>
          <a:xfrm rot="5400000">
            <a:off x="8975930" y="6333812"/>
            <a:ext cx="13715998" cy="1048381"/>
            <a:chOff x="-3" y="5435546"/>
            <a:chExt cx="24387179" cy="2211182"/>
          </a:xfrm>
        </p:grpSpPr>
        <p:sp>
          <p:nvSpPr>
            <p:cNvPr id="9" name="Rectangle 8">
              <a:extLst>
                <a:ext uri="{FF2B5EF4-FFF2-40B4-BE49-F238E27FC236}">
                  <a16:creationId xmlns:a16="http://schemas.microsoft.com/office/drawing/2014/main" id="{13E5BE50-C9DF-A043-950C-B204C0B16559}"/>
                </a:ext>
              </a:extLst>
            </p:cNvPr>
            <p:cNvSpPr/>
            <p:nvPr/>
          </p:nvSpPr>
          <p:spPr>
            <a:xfrm rot="5400000">
              <a:off x="11876721" y="-5652447"/>
              <a:ext cx="633725" cy="24387174"/>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0" name="Rectangle 9">
              <a:extLst>
                <a:ext uri="{FF2B5EF4-FFF2-40B4-BE49-F238E27FC236}">
                  <a16:creationId xmlns:a16="http://schemas.microsoft.com/office/drawing/2014/main" id="{D03866B5-22EC-9D4F-9E4E-49B500AF0E27}"/>
                </a:ext>
              </a:extLst>
            </p:cNvPr>
            <p:cNvSpPr/>
            <p:nvPr/>
          </p:nvSpPr>
          <p:spPr>
            <a:xfrm rot="5400000">
              <a:off x="11876726" y="-6441178"/>
              <a:ext cx="633725" cy="24387174"/>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1" name="Rectangle 10">
              <a:extLst>
                <a:ext uri="{FF2B5EF4-FFF2-40B4-BE49-F238E27FC236}">
                  <a16:creationId xmlns:a16="http://schemas.microsoft.com/office/drawing/2014/main" id="{720C7D3B-423A-6944-9BAB-4508E6996CEA}"/>
                </a:ext>
              </a:extLst>
            </p:cNvPr>
            <p:cNvSpPr/>
            <p:nvPr/>
          </p:nvSpPr>
          <p:spPr>
            <a:xfrm rot="5400000">
              <a:off x="11876726" y="-4863721"/>
              <a:ext cx="633725" cy="24387174"/>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sp>
        <p:nvSpPr>
          <p:cNvPr id="2" name="Slide Number Placeholder 1">
            <a:extLst>
              <a:ext uri="{FF2B5EF4-FFF2-40B4-BE49-F238E27FC236}">
                <a16:creationId xmlns:a16="http://schemas.microsoft.com/office/drawing/2014/main" id="{3E6424FA-DC7A-9B40-9E43-46DD462EB204}"/>
              </a:ext>
            </a:extLst>
          </p:cNvPr>
          <p:cNvSpPr>
            <a:spLocks noGrp="1"/>
          </p:cNvSpPr>
          <p:nvPr>
            <p:ph type="sldNum" sz="quarter" idx="12"/>
          </p:nvPr>
        </p:nvSpPr>
        <p:spPr/>
        <p:txBody>
          <a:bodyPr/>
          <a:lstStyle/>
          <a:p>
            <a:fld id="{2066355A-084C-D24E-9AD2-7E4FC41EA627}" type="slidenum">
              <a:rPr lang="en-US" smtClean="0"/>
              <a:t>22</a:t>
            </a:fld>
            <a:endParaRPr lang="en-US"/>
          </a:p>
        </p:txBody>
      </p:sp>
      <p:sp>
        <p:nvSpPr>
          <p:cNvPr id="13" name="TextBox 12">
            <a:extLst>
              <a:ext uri="{FF2B5EF4-FFF2-40B4-BE49-F238E27FC236}">
                <a16:creationId xmlns:a16="http://schemas.microsoft.com/office/drawing/2014/main" id="{4E9A0F6E-E735-1091-85F4-BA977A3DE2F1}"/>
              </a:ext>
            </a:extLst>
          </p:cNvPr>
          <p:cNvSpPr txBox="1"/>
          <p:nvPr/>
        </p:nvSpPr>
        <p:spPr>
          <a:xfrm>
            <a:off x="16984314" y="5886042"/>
            <a:ext cx="7106381" cy="1452095"/>
          </a:xfrm>
          <a:prstGeom prst="rect">
            <a:avLst/>
          </a:prstGeom>
          <a:noFill/>
        </p:spPr>
        <p:txBody>
          <a:bodyPr vert="horz" wrap="square" lIns="0" tIns="0" rIns="0" bIns="0" rtlCol="0" anchor="t" anchorCtr="0">
            <a:noAutofit/>
          </a:bodyPr>
          <a:lstStyle/>
          <a:p>
            <a:pPr>
              <a:lnSpc>
                <a:spcPts val="6600"/>
              </a:lnSpc>
            </a:pPr>
            <a:r>
              <a:rPr lang="en-US" sz="5500" b="1">
                <a:solidFill>
                  <a:srgbClr val="FEEF01"/>
                </a:solidFill>
                <a:latin typeface="Exo Black" panose="02000503000000000000" pitchFamily="2" charset="77"/>
                <a:ea typeface="Geared Slab" pitchFamily="2" charset="77"/>
                <a:cs typeface="Venera"/>
              </a:rPr>
              <a:t>MENARDS STORE APPEARANCES​</a:t>
            </a:r>
          </a:p>
          <a:p>
            <a:pPr>
              <a:lnSpc>
                <a:spcPts val="6600"/>
              </a:lnSpc>
            </a:pPr>
            <a:r>
              <a:rPr lang="en-US" sz="5500" b="1">
                <a:solidFill>
                  <a:srgbClr val="FEEF01"/>
                </a:solidFill>
                <a:latin typeface="Exo Black" panose="02000503000000000000" pitchFamily="2" charset="77"/>
                <a:ea typeface="Geared Slab" pitchFamily="2" charset="77"/>
                <a:cs typeface="Venera"/>
              </a:rPr>
              <a:t>​</a:t>
            </a:r>
          </a:p>
        </p:txBody>
      </p:sp>
      <p:sp>
        <p:nvSpPr>
          <p:cNvPr id="3" name="TextBox 2">
            <a:extLst>
              <a:ext uri="{FF2B5EF4-FFF2-40B4-BE49-F238E27FC236}">
                <a16:creationId xmlns:a16="http://schemas.microsoft.com/office/drawing/2014/main" id="{980C725D-3201-3986-1A62-10460DD4D24E}"/>
              </a:ext>
            </a:extLst>
          </p:cNvPr>
          <p:cNvSpPr txBox="1"/>
          <p:nvPr/>
        </p:nvSpPr>
        <p:spPr>
          <a:xfrm>
            <a:off x="1571045" y="2943442"/>
            <a:ext cx="11534220" cy="7337294"/>
          </a:xfrm>
          <a:prstGeom prst="rect">
            <a:avLst/>
          </a:prstGeom>
          <a:noFill/>
        </p:spPr>
        <p:txBody>
          <a:bodyPr wrap="square" lIns="0" tIns="0" rIns="0" bIns="0" rtlCol="0" anchor="t">
            <a:noAutofit/>
          </a:bodyPr>
          <a:lstStyle/>
          <a:p>
            <a:pPr>
              <a:lnSpc>
                <a:spcPts val="5300"/>
              </a:lnSpc>
              <a:spcAft>
                <a:spcPts val="2000"/>
              </a:spcAft>
            </a:pPr>
            <a:r>
              <a:rPr lang="en-US" sz="3700">
                <a:latin typeface="Exo 2 Medium Condensed"/>
                <a:cs typeface="DINCond-Regular"/>
              </a:rPr>
              <a:t>To help promote the race events in the Menards markets, ARCA Menards Series and Menards will host store appearances with </a:t>
            </a:r>
            <a:br>
              <a:rPr lang="en-US" sz="3700">
                <a:latin typeface="Exo 2 Medium Condensed" pitchFamily="2" charset="77"/>
                <a:cs typeface="DINCond-Regular"/>
              </a:rPr>
            </a:br>
            <a:r>
              <a:rPr lang="en-US" sz="3700">
                <a:latin typeface="Exo 2 Medium Condensed"/>
                <a:cs typeface="DINCond-Regular"/>
              </a:rPr>
              <a:t>a minimum of two drivers per appearance. ​</a:t>
            </a:r>
          </a:p>
          <a:p>
            <a:pPr>
              <a:lnSpc>
                <a:spcPts val="5300"/>
              </a:lnSpc>
              <a:spcAft>
                <a:spcPts val="2000"/>
              </a:spcAft>
            </a:pPr>
            <a:r>
              <a:rPr lang="en-US" sz="3700">
                <a:latin typeface="Exo 2 Medium Condensed"/>
                <a:cs typeface="DINCond-Regular"/>
              </a:rPr>
              <a:t>Drivers can dress casually but should wear team apparel. </a:t>
            </a:r>
            <a:br>
              <a:rPr lang="en-US" sz="3700">
                <a:latin typeface="Exo 2 Medium Condensed" pitchFamily="2" charset="77"/>
                <a:cs typeface="DINCond-Regular"/>
              </a:rPr>
            </a:br>
            <a:r>
              <a:rPr lang="en-US" sz="3700">
                <a:latin typeface="Exo 2 Medium Condensed"/>
                <a:cs typeface="DINCond-Regular"/>
              </a:rPr>
              <a:t>Drivers should bring pre signed hero cards.​</a:t>
            </a:r>
          </a:p>
          <a:p>
            <a:pPr>
              <a:lnSpc>
                <a:spcPts val="5300"/>
              </a:lnSpc>
              <a:spcAft>
                <a:spcPts val="2000"/>
              </a:spcAft>
            </a:pPr>
            <a:r>
              <a:rPr lang="en-US" sz="3700">
                <a:latin typeface="Exo 2 Medium Condensed"/>
                <a:cs typeface="DINCond-Regular"/>
              </a:rPr>
              <a:t>We attempt to schedule appearances the night before the first on-track activity. They last one hour, and generally start at </a:t>
            </a:r>
            <a:br>
              <a:rPr lang="en-US" sz="3700">
                <a:latin typeface="Exo 2 Medium Condensed" pitchFamily="2" charset="77"/>
                <a:cs typeface="DINCond-Regular"/>
              </a:rPr>
            </a:br>
            <a:r>
              <a:rPr lang="en-US" sz="3700">
                <a:latin typeface="Exo 2 Medium Condensed"/>
                <a:cs typeface="DINCond-Regular"/>
              </a:rPr>
              <a:t>6 pm local time. </a:t>
            </a:r>
            <a:endParaRPr lang="en-US" sz="3700">
              <a:latin typeface="Exo 2 Medium Condensed" pitchFamily="2" charset="77"/>
              <a:cs typeface="DINCond-Regular"/>
            </a:endParaRPr>
          </a:p>
          <a:p>
            <a:pPr>
              <a:lnSpc>
                <a:spcPts val="5300"/>
              </a:lnSpc>
              <a:spcAft>
                <a:spcPts val="2000"/>
              </a:spcAft>
            </a:pPr>
            <a:r>
              <a:rPr lang="en-US" sz="3600">
                <a:latin typeface="Exo 2 Medium Condensed"/>
                <a:cs typeface="DINCond-Regular"/>
              </a:rPr>
              <a:t>If you would like to volunteer for an appearance, please contact: </a:t>
            </a:r>
            <a:r>
              <a:rPr lang="en-US" sz="3600" b="1">
                <a:solidFill>
                  <a:srgbClr val="E13C29"/>
                </a:solidFill>
                <a:latin typeface="Exo 2 Condensed"/>
                <a:cs typeface="DINCond-Regular"/>
              </a:rPr>
              <a:t>Jacob Stotz - jstotz@arcaracing.com</a:t>
            </a:r>
          </a:p>
        </p:txBody>
      </p:sp>
    </p:spTree>
    <p:extLst>
      <p:ext uri="{BB962C8B-B14F-4D97-AF65-F5344CB8AC3E}">
        <p14:creationId xmlns:p14="http://schemas.microsoft.com/office/powerpoint/2010/main" val="2525533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2A2692-A4D9-7340-9E89-04FD517A30B5}"/>
              </a:ext>
            </a:extLst>
          </p:cNvPr>
          <p:cNvSpPr/>
          <p:nvPr/>
        </p:nvSpPr>
        <p:spPr>
          <a:xfrm flipH="1">
            <a:off x="14960599" y="0"/>
            <a:ext cx="9426575" cy="1371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nvGrpSpPr>
          <p:cNvPr id="8" name="Group 7">
            <a:extLst>
              <a:ext uri="{FF2B5EF4-FFF2-40B4-BE49-F238E27FC236}">
                <a16:creationId xmlns:a16="http://schemas.microsoft.com/office/drawing/2014/main" id="{AC69C38D-78A3-BF4F-B50C-8C4E19D75276}"/>
              </a:ext>
            </a:extLst>
          </p:cNvPr>
          <p:cNvGrpSpPr/>
          <p:nvPr/>
        </p:nvGrpSpPr>
        <p:grpSpPr>
          <a:xfrm rot="5400000">
            <a:off x="8975930" y="6333812"/>
            <a:ext cx="13715998" cy="1048381"/>
            <a:chOff x="-3" y="5435546"/>
            <a:chExt cx="24387179" cy="2211182"/>
          </a:xfrm>
        </p:grpSpPr>
        <p:sp>
          <p:nvSpPr>
            <p:cNvPr id="9" name="Rectangle 8">
              <a:extLst>
                <a:ext uri="{FF2B5EF4-FFF2-40B4-BE49-F238E27FC236}">
                  <a16:creationId xmlns:a16="http://schemas.microsoft.com/office/drawing/2014/main" id="{13E5BE50-C9DF-A043-950C-B204C0B16559}"/>
                </a:ext>
              </a:extLst>
            </p:cNvPr>
            <p:cNvSpPr/>
            <p:nvPr/>
          </p:nvSpPr>
          <p:spPr>
            <a:xfrm rot="5400000">
              <a:off x="11876721" y="-5652447"/>
              <a:ext cx="633725" cy="24387174"/>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0" name="Rectangle 9">
              <a:extLst>
                <a:ext uri="{FF2B5EF4-FFF2-40B4-BE49-F238E27FC236}">
                  <a16:creationId xmlns:a16="http://schemas.microsoft.com/office/drawing/2014/main" id="{D03866B5-22EC-9D4F-9E4E-49B500AF0E27}"/>
                </a:ext>
              </a:extLst>
            </p:cNvPr>
            <p:cNvSpPr/>
            <p:nvPr/>
          </p:nvSpPr>
          <p:spPr>
            <a:xfrm rot="5400000">
              <a:off x="11876726" y="-6441178"/>
              <a:ext cx="633725" cy="24387174"/>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1" name="Rectangle 10">
              <a:extLst>
                <a:ext uri="{FF2B5EF4-FFF2-40B4-BE49-F238E27FC236}">
                  <a16:creationId xmlns:a16="http://schemas.microsoft.com/office/drawing/2014/main" id="{720C7D3B-423A-6944-9BAB-4508E6996CEA}"/>
                </a:ext>
              </a:extLst>
            </p:cNvPr>
            <p:cNvSpPr/>
            <p:nvPr/>
          </p:nvSpPr>
          <p:spPr>
            <a:xfrm rot="5400000">
              <a:off x="11876726" y="-4863721"/>
              <a:ext cx="633725" cy="24387174"/>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sp>
        <p:nvSpPr>
          <p:cNvPr id="2" name="Slide Number Placeholder 1">
            <a:extLst>
              <a:ext uri="{FF2B5EF4-FFF2-40B4-BE49-F238E27FC236}">
                <a16:creationId xmlns:a16="http://schemas.microsoft.com/office/drawing/2014/main" id="{3E6424FA-DC7A-9B40-9E43-46DD462EB204}"/>
              </a:ext>
            </a:extLst>
          </p:cNvPr>
          <p:cNvSpPr>
            <a:spLocks noGrp="1"/>
          </p:cNvSpPr>
          <p:nvPr>
            <p:ph type="sldNum" sz="quarter" idx="12"/>
          </p:nvPr>
        </p:nvSpPr>
        <p:spPr/>
        <p:txBody>
          <a:bodyPr/>
          <a:lstStyle/>
          <a:p>
            <a:fld id="{2066355A-084C-D24E-9AD2-7E4FC41EA627}" type="slidenum">
              <a:rPr lang="en-US" smtClean="0"/>
              <a:t>23</a:t>
            </a:fld>
            <a:endParaRPr lang="en-US"/>
          </a:p>
        </p:txBody>
      </p:sp>
      <p:sp>
        <p:nvSpPr>
          <p:cNvPr id="13" name="TextBox 12">
            <a:extLst>
              <a:ext uri="{FF2B5EF4-FFF2-40B4-BE49-F238E27FC236}">
                <a16:creationId xmlns:a16="http://schemas.microsoft.com/office/drawing/2014/main" id="{4E9A0F6E-E735-1091-85F4-BA977A3DE2F1}"/>
              </a:ext>
            </a:extLst>
          </p:cNvPr>
          <p:cNvSpPr txBox="1"/>
          <p:nvPr/>
        </p:nvSpPr>
        <p:spPr>
          <a:xfrm>
            <a:off x="17236659" y="5886042"/>
            <a:ext cx="7106381" cy="1452095"/>
          </a:xfrm>
          <a:prstGeom prst="rect">
            <a:avLst/>
          </a:prstGeom>
          <a:noFill/>
        </p:spPr>
        <p:txBody>
          <a:bodyPr vert="horz" wrap="square" lIns="0" tIns="0" rIns="0" bIns="0" rtlCol="0" anchor="t" anchorCtr="0">
            <a:noAutofit/>
          </a:bodyPr>
          <a:lstStyle/>
          <a:p>
            <a:pPr>
              <a:lnSpc>
                <a:spcPts val="6600"/>
              </a:lnSpc>
            </a:pPr>
            <a:r>
              <a:rPr lang="en-US" sz="5500" b="1">
                <a:solidFill>
                  <a:srgbClr val="FEEF01"/>
                </a:solidFill>
                <a:latin typeface="Exo Black" panose="02000503000000000000" pitchFamily="2" charset="77"/>
                <a:ea typeface="Geared Slab" pitchFamily="2" charset="77"/>
                <a:cs typeface="Venera"/>
              </a:rPr>
              <a:t>ON-BOARD </a:t>
            </a:r>
            <a:br>
              <a:rPr lang="en-US" sz="5500" b="1">
                <a:solidFill>
                  <a:srgbClr val="FEEF01"/>
                </a:solidFill>
                <a:latin typeface="Exo Black" panose="02000503000000000000" pitchFamily="2" charset="77"/>
                <a:ea typeface="Geared Slab" pitchFamily="2" charset="77"/>
                <a:cs typeface="Venera"/>
              </a:rPr>
            </a:br>
            <a:r>
              <a:rPr lang="en-US" sz="5500" b="1">
                <a:solidFill>
                  <a:srgbClr val="FEEF01"/>
                </a:solidFill>
                <a:latin typeface="Exo Black" panose="02000503000000000000" pitchFamily="2" charset="77"/>
                <a:ea typeface="Geared Slab" pitchFamily="2" charset="77"/>
                <a:cs typeface="Venera"/>
              </a:rPr>
              <a:t>CAMERAS</a:t>
            </a:r>
          </a:p>
        </p:txBody>
      </p:sp>
      <p:sp>
        <p:nvSpPr>
          <p:cNvPr id="3" name="TextBox 2">
            <a:extLst>
              <a:ext uri="{FF2B5EF4-FFF2-40B4-BE49-F238E27FC236}">
                <a16:creationId xmlns:a16="http://schemas.microsoft.com/office/drawing/2014/main" id="{4329F3A3-A735-814D-6224-E3CE7D41185E}"/>
              </a:ext>
            </a:extLst>
          </p:cNvPr>
          <p:cNvSpPr txBox="1"/>
          <p:nvPr/>
        </p:nvSpPr>
        <p:spPr>
          <a:xfrm>
            <a:off x="1571044" y="1733183"/>
            <a:ext cx="12053516" cy="10249633"/>
          </a:xfrm>
          <a:prstGeom prst="rect">
            <a:avLst/>
          </a:prstGeom>
          <a:noFill/>
        </p:spPr>
        <p:txBody>
          <a:bodyPr wrap="square" lIns="0" tIns="0" rIns="0" bIns="0" rtlCol="0">
            <a:noAutofit/>
          </a:bodyPr>
          <a:lstStyle/>
          <a:p>
            <a:pPr>
              <a:lnSpc>
                <a:spcPts val="5300"/>
              </a:lnSpc>
              <a:spcAft>
                <a:spcPts val="2000"/>
              </a:spcAft>
            </a:pPr>
            <a:r>
              <a:rPr lang="en-US" sz="4200" b="1">
                <a:latin typeface="Exo 2 Condensed" pitchFamily="2" charset="77"/>
                <a:cs typeface="DINCond-Regular"/>
              </a:rPr>
              <a:t>ON-BOARD CAMERAS ARE AVAILABLE FOR TEAMS AND/OR SPONSORS FOR THE 2023 ARCA MENARDS SERIES EVENTS SCHEDULED FOR BROADCAST ON FOX SPORTS. INCLUDING:</a:t>
            </a:r>
          </a:p>
          <a:p>
            <a:pPr marL="571500" indent="-571500">
              <a:lnSpc>
                <a:spcPts val="5300"/>
              </a:lnSpc>
              <a:spcAft>
                <a:spcPts val="2000"/>
              </a:spcAft>
              <a:buFont typeface="Arial" panose="020B0604020202020204" pitchFamily="34" charset="0"/>
              <a:buChar char="•"/>
            </a:pPr>
            <a:r>
              <a:rPr lang="en-US" sz="3800">
                <a:latin typeface="Exo 2 Medium Condensed" pitchFamily="2" charset="77"/>
                <a:cs typeface="DINCond-Regular"/>
              </a:rPr>
              <a:t>(1) One season long (20) race on-board camera for all FS1 and FS2 Events for 2023. $85,000 per season (15% off)​</a:t>
            </a:r>
          </a:p>
          <a:p>
            <a:pPr marL="571500" indent="-571500">
              <a:lnSpc>
                <a:spcPts val="5300"/>
              </a:lnSpc>
              <a:spcAft>
                <a:spcPts val="2000"/>
              </a:spcAft>
              <a:buFont typeface="Arial" panose="020B0604020202020204" pitchFamily="34" charset="0"/>
              <a:buChar char="•"/>
            </a:pPr>
            <a:r>
              <a:rPr lang="en-US" sz="3800">
                <a:latin typeface="Exo 2 Medium Condensed" pitchFamily="2" charset="77"/>
                <a:cs typeface="DINCond-Regular"/>
              </a:rPr>
              <a:t>Limited on-board camera packages are available for FOX Sports broadcasts. $5,000 per event for full on board or $2,500 per event for co-branded on-board with General Tire.</a:t>
            </a:r>
          </a:p>
          <a:p>
            <a:pPr>
              <a:lnSpc>
                <a:spcPts val="5300"/>
              </a:lnSpc>
              <a:spcAft>
                <a:spcPts val="2000"/>
              </a:spcAft>
            </a:pPr>
            <a:r>
              <a:rPr lang="en-US" sz="3800">
                <a:latin typeface="Exo 2 Medium Condensed" pitchFamily="2" charset="77"/>
                <a:cs typeface="DINCond-Regular"/>
              </a:rPr>
              <a:t>Teams will be required to enter into formal contractual agreements and payment must be received in advance of </a:t>
            </a:r>
            <a:br>
              <a:rPr lang="en-US" sz="3800">
                <a:latin typeface="Exo 2 Medium Condensed" pitchFamily="2" charset="77"/>
                <a:cs typeface="DINCond-Regular"/>
              </a:rPr>
            </a:br>
            <a:r>
              <a:rPr lang="en-US" sz="3800">
                <a:latin typeface="Exo 2 Medium Condensed" pitchFamily="2" charset="77"/>
                <a:cs typeface="DINCond-Regular"/>
              </a:rPr>
              <a:t>camera installation for each event.</a:t>
            </a:r>
          </a:p>
          <a:p>
            <a:pPr>
              <a:lnSpc>
                <a:spcPts val="5000"/>
              </a:lnSpc>
              <a:spcAft>
                <a:spcPts val="2000"/>
              </a:spcAft>
            </a:pPr>
            <a:r>
              <a:rPr lang="en-US" sz="3800">
                <a:latin typeface="Exo 2 Medium Condensed" pitchFamily="2" charset="77"/>
                <a:cs typeface="DINCond-Regular"/>
              </a:rPr>
              <a:t>Teams interested in purchasing on-board camera </a:t>
            </a:r>
            <a:br>
              <a:rPr lang="en-US" sz="3800">
                <a:latin typeface="Exo 2 Medium Condensed" pitchFamily="2" charset="77"/>
                <a:cs typeface="DINCond-Regular"/>
              </a:rPr>
            </a:br>
            <a:r>
              <a:rPr lang="en-US" sz="3800">
                <a:latin typeface="Exo 2 Medium Condensed" pitchFamily="2" charset="77"/>
                <a:cs typeface="DINCond-Regular"/>
              </a:rPr>
              <a:t>packages should contact : </a:t>
            </a:r>
            <a:br>
              <a:rPr lang="en-US" sz="3800">
                <a:latin typeface="Exo 2 Medium Condensed" pitchFamily="2" charset="77"/>
                <a:cs typeface="DINCond-Regular"/>
              </a:rPr>
            </a:br>
            <a:r>
              <a:rPr lang="en-US" sz="3800" b="1">
                <a:solidFill>
                  <a:srgbClr val="E13C29"/>
                </a:solidFill>
                <a:latin typeface="Exo 2 Condensed" pitchFamily="2" charset="77"/>
                <a:cs typeface="DINCond-Regular"/>
              </a:rPr>
              <a:t>Dan Stuart - </a:t>
            </a:r>
            <a:r>
              <a:rPr lang="en-US" sz="3800" b="1" err="1">
                <a:solidFill>
                  <a:srgbClr val="E13C29"/>
                </a:solidFill>
                <a:latin typeface="Exo 2 Condensed" pitchFamily="2" charset="77"/>
                <a:cs typeface="DINCond-Regular"/>
              </a:rPr>
              <a:t>jstuart@arcaracing.com</a:t>
            </a:r>
            <a:endParaRPr lang="en-US" sz="3800" b="1">
              <a:solidFill>
                <a:srgbClr val="E13C29"/>
              </a:solidFill>
              <a:latin typeface="Exo 2 Condensed" pitchFamily="2" charset="77"/>
              <a:cs typeface="DINCond-Regular"/>
            </a:endParaRPr>
          </a:p>
          <a:p>
            <a:pPr>
              <a:lnSpc>
                <a:spcPts val="5300"/>
              </a:lnSpc>
              <a:spcAft>
                <a:spcPts val="2000"/>
              </a:spcAft>
            </a:pPr>
            <a:endParaRPr lang="en-US" sz="3800">
              <a:latin typeface="Exo 2 Medium Condensed" pitchFamily="2" charset="77"/>
              <a:cs typeface="DINCond-Regular"/>
            </a:endParaRPr>
          </a:p>
        </p:txBody>
      </p:sp>
    </p:spTree>
    <p:extLst>
      <p:ext uri="{BB962C8B-B14F-4D97-AF65-F5344CB8AC3E}">
        <p14:creationId xmlns:p14="http://schemas.microsoft.com/office/powerpoint/2010/main" val="320053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2A2692-A4D9-7340-9E89-04FD517A30B5}"/>
              </a:ext>
            </a:extLst>
          </p:cNvPr>
          <p:cNvSpPr/>
          <p:nvPr/>
        </p:nvSpPr>
        <p:spPr>
          <a:xfrm flipH="1">
            <a:off x="14960599" y="0"/>
            <a:ext cx="9426575" cy="1371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nvGrpSpPr>
          <p:cNvPr id="8" name="Group 7">
            <a:extLst>
              <a:ext uri="{FF2B5EF4-FFF2-40B4-BE49-F238E27FC236}">
                <a16:creationId xmlns:a16="http://schemas.microsoft.com/office/drawing/2014/main" id="{AC69C38D-78A3-BF4F-B50C-8C4E19D75276}"/>
              </a:ext>
            </a:extLst>
          </p:cNvPr>
          <p:cNvGrpSpPr/>
          <p:nvPr/>
        </p:nvGrpSpPr>
        <p:grpSpPr>
          <a:xfrm rot="5400000">
            <a:off x="8975930" y="6333812"/>
            <a:ext cx="13715998" cy="1048381"/>
            <a:chOff x="-3" y="5435546"/>
            <a:chExt cx="24387179" cy="2211182"/>
          </a:xfrm>
        </p:grpSpPr>
        <p:sp>
          <p:nvSpPr>
            <p:cNvPr id="9" name="Rectangle 8">
              <a:extLst>
                <a:ext uri="{FF2B5EF4-FFF2-40B4-BE49-F238E27FC236}">
                  <a16:creationId xmlns:a16="http://schemas.microsoft.com/office/drawing/2014/main" id="{13E5BE50-C9DF-A043-950C-B204C0B16559}"/>
                </a:ext>
              </a:extLst>
            </p:cNvPr>
            <p:cNvSpPr/>
            <p:nvPr/>
          </p:nvSpPr>
          <p:spPr>
            <a:xfrm rot="5400000">
              <a:off x="11876721" y="-5652447"/>
              <a:ext cx="633725" cy="24387174"/>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0" name="Rectangle 9">
              <a:extLst>
                <a:ext uri="{FF2B5EF4-FFF2-40B4-BE49-F238E27FC236}">
                  <a16:creationId xmlns:a16="http://schemas.microsoft.com/office/drawing/2014/main" id="{D03866B5-22EC-9D4F-9E4E-49B500AF0E27}"/>
                </a:ext>
              </a:extLst>
            </p:cNvPr>
            <p:cNvSpPr/>
            <p:nvPr/>
          </p:nvSpPr>
          <p:spPr>
            <a:xfrm rot="5400000">
              <a:off x="11876726" y="-6441178"/>
              <a:ext cx="633725" cy="24387174"/>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1" name="Rectangle 10">
              <a:extLst>
                <a:ext uri="{FF2B5EF4-FFF2-40B4-BE49-F238E27FC236}">
                  <a16:creationId xmlns:a16="http://schemas.microsoft.com/office/drawing/2014/main" id="{720C7D3B-423A-6944-9BAB-4508E6996CEA}"/>
                </a:ext>
              </a:extLst>
            </p:cNvPr>
            <p:cNvSpPr/>
            <p:nvPr/>
          </p:nvSpPr>
          <p:spPr>
            <a:xfrm rot="5400000">
              <a:off x="11876726" y="-4863721"/>
              <a:ext cx="633725" cy="24387174"/>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sp>
        <p:nvSpPr>
          <p:cNvPr id="2" name="Slide Number Placeholder 1">
            <a:extLst>
              <a:ext uri="{FF2B5EF4-FFF2-40B4-BE49-F238E27FC236}">
                <a16:creationId xmlns:a16="http://schemas.microsoft.com/office/drawing/2014/main" id="{3E6424FA-DC7A-9B40-9E43-46DD462EB204}"/>
              </a:ext>
            </a:extLst>
          </p:cNvPr>
          <p:cNvSpPr>
            <a:spLocks noGrp="1"/>
          </p:cNvSpPr>
          <p:nvPr>
            <p:ph type="sldNum" sz="quarter" idx="12"/>
          </p:nvPr>
        </p:nvSpPr>
        <p:spPr/>
        <p:txBody>
          <a:bodyPr/>
          <a:lstStyle/>
          <a:p>
            <a:fld id="{2066355A-084C-D24E-9AD2-7E4FC41EA627}" type="slidenum">
              <a:rPr lang="en-US" smtClean="0"/>
              <a:t>24</a:t>
            </a:fld>
            <a:endParaRPr lang="en-US"/>
          </a:p>
        </p:txBody>
      </p:sp>
      <p:sp>
        <p:nvSpPr>
          <p:cNvPr id="13" name="TextBox 12">
            <a:extLst>
              <a:ext uri="{FF2B5EF4-FFF2-40B4-BE49-F238E27FC236}">
                <a16:creationId xmlns:a16="http://schemas.microsoft.com/office/drawing/2014/main" id="{4E9A0F6E-E735-1091-85F4-BA977A3DE2F1}"/>
              </a:ext>
            </a:extLst>
          </p:cNvPr>
          <p:cNvSpPr txBox="1"/>
          <p:nvPr/>
        </p:nvSpPr>
        <p:spPr>
          <a:xfrm>
            <a:off x="17273404" y="6183223"/>
            <a:ext cx="7106381" cy="971958"/>
          </a:xfrm>
          <a:prstGeom prst="rect">
            <a:avLst/>
          </a:prstGeom>
          <a:noFill/>
        </p:spPr>
        <p:txBody>
          <a:bodyPr vert="horz" wrap="square" lIns="0" tIns="0" rIns="0" bIns="0" rtlCol="0" anchor="t" anchorCtr="0">
            <a:noAutofit/>
          </a:bodyPr>
          <a:lstStyle/>
          <a:p>
            <a:pPr>
              <a:lnSpc>
                <a:spcPts val="6600"/>
              </a:lnSpc>
            </a:pPr>
            <a:r>
              <a:rPr lang="en-US" sz="5500" b="1">
                <a:solidFill>
                  <a:srgbClr val="FEEF01"/>
                </a:solidFill>
                <a:latin typeface="Exo Black" panose="02000503000000000000" pitchFamily="2" charset="77"/>
                <a:ea typeface="Geared Slab" pitchFamily="2" charset="77"/>
                <a:cs typeface="Venera"/>
              </a:rPr>
              <a:t>:30 TV ​SPOTS​</a:t>
            </a:r>
          </a:p>
        </p:txBody>
      </p:sp>
      <p:sp>
        <p:nvSpPr>
          <p:cNvPr id="3" name="TextBox 2">
            <a:extLst>
              <a:ext uri="{FF2B5EF4-FFF2-40B4-BE49-F238E27FC236}">
                <a16:creationId xmlns:a16="http://schemas.microsoft.com/office/drawing/2014/main" id="{4329F3A3-A735-814D-6224-E3CE7D41185E}"/>
              </a:ext>
            </a:extLst>
          </p:cNvPr>
          <p:cNvSpPr txBox="1"/>
          <p:nvPr/>
        </p:nvSpPr>
        <p:spPr>
          <a:xfrm>
            <a:off x="1571044" y="676657"/>
            <a:ext cx="12053516" cy="11306160"/>
          </a:xfrm>
          <a:prstGeom prst="rect">
            <a:avLst/>
          </a:prstGeom>
          <a:noFill/>
        </p:spPr>
        <p:txBody>
          <a:bodyPr wrap="square" lIns="0" tIns="0" rIns="0" bIns="0" rtlCol="0">
            <a:noAutofit/>
          </a:bodyPr>
          <a:lstStyle/>
          <a:p>
            <a:pPr>
              <a:lnSpc>
                <a:spcPts val="5300"/>
              </a:lnSpc>
              <a:spcAft>
                <a:spcPts val="2000"/>
              </a:spcAft>
            </a:pPr>
            <a:r>
              <a:rPr lang="en-US" sz="4200" b="1">
                <a:latin typeface="Exo 2 Condensed" pitchFamily="2" charset="77"/>
                <a:cs typeface="DINCond-Regular"/>
              </a:rPr>
              <a:t>For the first time ever, :30 second commercial broadcast spots are available for teams and/or sponsors for ARCA Menards Series events scheduled on FOX Sports. </a:t>
            </a:r>
          </a:p>
          <a:p>
            <a:pPr>
              <a:lnSpc>
                <a:spcPts val="5300"/>
              </a:lnSpc>
              <a:spcAft>
                <a:spcPts val="1500"/>
              </a:spcAft>
            </a:pPr>
            <a:r>
              <a:rPr lang="en-US" sz="3800">
                <a:latin typeface="Exo 2 Medium Condensed" pitchFamily="2" charset="77"/>
                <a:cs typeface="DINCond-Regular"/>
              </a:rPr>
              <a:t>Discount team prices are as follows:</a:t>
            </a:r>
          </a:p>
          <a:p>
            <a:pPr marL="571500" indent="-571500">
              <a:lnSpc>
                <a:spcPts val="5300"/>
              </a:lnSpc>
              <a:spcAft>
                <a:spcPts val="1500"/>
              </a:spcAft>
              <a:buFont typeface="Arial" panose="020B0604020202020204" pitchFamily="34" charset="0"/>
              <a:buChar char="•"/>
            </a:pPr>
            <a:r>
              <a:rPr lang="en-US" sz="3800">
                <a:latin typeface="Exo 2 Medium Condensed" pitchFamily="2" charset="77"/>
                <a:cs typeface="DINCond-Regular"/>
              </a:rPr>
              <a:t>(1) :30 second spot (20 race broadcast + re-airs) </a:t>
            </a:r>
            <a:br>
              <a:rPr lang="en-US" sz="3800">
                <a:latin typeface="Exo 2 Medium Condensed" pitchFamily="2" charset="77"/>
                <a:cs typeface="DINCond-Regular"/>
              </a:rPr>
            </a:br>
            <a:r>
              <a:rPr lang="en-US" sz="3800">
                <a:latin typeface="Exo 2 Medium Condensed" pitchFamily="2" charset="77"/>
                <a:cs typeface="DINCond-Regular"/>
              </a:rPr>
              <a:t>for all FS1 and FS2 Events. $50,000 per season​</a:t>
            </a:r>
          </a:p>
          <a:p>
            <a:pPr marL="571500" indent="-571500">
              <a:lnSpc>
                <a:spcPts val="5300"/>
              </a:lnSpc>
              <a:spcAft>
                <a:spcPts val="1500"/>
              </a:spcAft>
              <a:buFont typeface="Arial" panose="020B0604020202020204" pitchFamily="34" charset="0"/>
              <a:buChar char="•"/>
            </a:pPr>
            <a:r>
              <a:rPr lang="en-US" sz="3800">
                <a:latin typeface="Exo 2 Medium Condensed" pitchFamily="2" charset="77"/>
                <a:cs typeface="DINCond-Regular"/>
              </a:rPr>
              <a:t>This is a 50%+ discount (4 spots available)</a:t>
            </a:r>
          </a:p>
          <a:p>
            <a:pPr>
              <a:lnSpc>
                <a:spcPts val="5300"/>
              </a:lnSpc>
              <a:spcAft>
                <a:spcPts val="1500"/>
              </a:spcAft>
            </a:pPr>
            <a:r>
              <a:rPr lang="en-US" sz="3800">
                <a:latin typeface="Exo 2 Medium Condensed" pitchFamily="2" charset="77"/>
                <a:cs typeface="DINCond-Regular"/>
              </a:rPr>
              <a:t>Teams will be required to enter into formal contractual agreements and payment must be received in advance. ​</a:t>
            </a:r>
          </a:p>
          <a:p>
            <a:pPr>
              <a:lnSpc>
                <a:spcPts val="5300"/>
              </a:lnSpc>
              <a:spcAft>
                <a:spcPts val="1500"/>
              </a:spcAft>
            </a:pPr>
            <a:r>
              <a:rPr lang="en-US" sz="3800">
                <a:latin typeface="Exo 2 Medium Condensed" pitchFamily="2" charset="77"/>
                <a:cs typeface="DINCond-Regular"/>
              </a:rPr>
              <a:t>Teams and/or sponsors are responsible for production and cost of TV spots. Spots will need to be built and approved by FOX standards and practices. ARCA to assist with trafficking spots. </a:t>
            </a:r>
          </a:p>
          <a:p>
            <a:pPr>
              <a:lnSpc>
                <a:spcPts val="5300"/>
              </a:lnSpc>
              <a:spcAft>
                <a:spcPts val="1500"/>
              </a:spcAft>
            </a:pPr>
            <a:r>
              <a:rPr lang="en-US" sz="3800">
                <a:latin typeface="Exo 2 Medium Condensed" pitchFamily="2" charset="77"/>
                <a:cs typeface="DINCond-Regular"/>
              </a:rPr>
              <a:t>Parties interested in purchasing :30 second spots should </a:t>
            </a:r>
            <a:r>
              <a:rPr lang="en-US" sz="3800" err="1">
                <a:latin typeface="Exo 2 Medium Condensed" pitchFamily="2" charset="77"/>
                <a:cs typeface="DINCond-Regular"/>
              </a:rPr>
              <a:t>comtact</a:t>
            </a:r>
            <a:r>
              <a:rPr lang="en-US" sz="3800">
                <a:latin typeface="Exo 2 Medium Condensed" pitchFamily="2" charset="77"/>
                <a:cs typeface="DINCond-Regular"/>
              </a:rPr>
              <a:t>:</a:t>
            </a:r>
            <a:br>
              <a:rPr lang="en-US" sz="3800">
                <a:latin typeface="Exo 2 Medium Condensed" pitchFamily="2" charset="77"/>
                <a:cs typeface="DINCond-Regular"/>
              </a:rPr>
            </a:br>
            <a:r>
              <a:rPr lang="en-US" sz="3800" b="1">
                <a:solidFill>
                  <a:srgbClr val="E13C29"/>
                </a:solidFill>
                <a:latin typeface="Exo 2 Condensed" pitchFamily="2" charset="77"/>
                <a:cs typeface="DINCond-Regular"/>
              </a:rPr>
              <a:t>Dan Stuart - jstuart@arcaracing.com</a:t>
            </a:r>
          </a:p>
          <a:p>
            <a:pPr>
              <a:lnSpc>
                <a:spcPts val="5300"/>
              </a:lnSpc>
              <a:spcAft>
                <a:spcPts val="2000"/>
              </a:spcAft>
            </a:pPr>
            <a:endParaRPr lang="en-US" sz="3800">
              <a:latin typeface="Exo 2 Medium Condensed" pitchFamily="2" charset="77"/>
              <a:cs typeface="DINCond-Regular"/>
            </a:endParaRPr>
          </a:p>
        </p:txBody>
      </p:sp>
    </p:spTree>
    <p:extLst>
      <p:ext uri="{BB962C8B-B14F-4D97-AF65-F5344CB8AC3E}">
        <p14:creationId xmlns:p14="http://schemas.microsoft.com/office/powerpoint/2010/main" val="1337493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311129-B3A9-2247-B545-F35CF54E0C4E}"/>
              </a:ext>
            </a:extLst>
          </p:cNvPr>
          <p:cNvPicPr>
            <a:picLocks noChangeAspect="1"/>
          </p:cNvPicPr>
          <p:nvPr/>
        </p:nvPicPr>
        <p:blipFill>
          <a:blip r:embed="rId3"/>
          <a:srcRect l="25" r="25"/>
          <a:stretch/>
        </p:blipFill>
        <p:spPr>
          <a:xfrm>
            <a:off x="1" y="0"/>
            <a:ext cx="24387174" cy="13724512"/>
          </a:xfrm>
          <a:prstGeom prst="rect">
            <a:avLst/>
          </a:prstGeom>
        </p:spPr>
      </p:pic>
      <p:sp>
        <p:nvSpPr>
          <p:cNvPr id="10" name="Rectangle 9">
            <a:extLst>
              <a:ext uri="{FF2B5EF4-FFF2-40B4-BE49-F238E27FC236}">
                <a16:creationId xmlns:a16="http://schemas.microsoft.com/office/drawing/2014/main" id="{E3CD7247-09D1-BF4D-8BB6-268BFEF3F205}"/>
              </a:ext>
            </a:extLst>
          </p:cNvPr>
          <p:cNvSpPr/>
          <p:nvPr/>
        </p:nvSpPr>
        <p:spPr>
          <a:xfrm rot="10800000">
            <a:off x="1617047" y="1"/>
            <a:ext cx="633725" cy="13715999"/>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6D7FBA6-B878-5F44-84DC-32E493ACEECE}"/>
              </a:ext>
            </a:extLst>
          </p:cNvPr>
          <p:cNvSpPr/>
          <p:nvPr/>
        </p:nvSpPr>
        <p:spPr>
          <a:xfrm rot="10800000">
            <a:off x="2405778" y="4"/>
            <a:ext cx="633725" cy="13715999"/>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DBAEBD5-2B8F-324F-9BA9-8FD2F591CD47}"/>
              </a:ext>
            </a:extLst>
          </p:cNvPr>
          <p:cNvSpPr/>
          <p:nvPr/>
        </p:nvSpPr>
        <p:spPr>
          <a:xfrm rot="10800000">
            <a:off x="828321" y="4"/>
            <a:ext cx="633725" cy="13715999"/>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2A7C0B1-CE0E-9F92-5690-2779EA8062D9}"/>
              </a:ext>
            </a:extLst>
          </p:cNvPr>
          <p:cNvSpPr txBox="1"/>
          <p:nvPr/>
        </p:nvSpPr>
        <p:spPr>
          <a:xfrm>
            <a:off x="3848764" y="2337865"/>
            <a:ext cx="14971283" cy="892075"/>
          </a:xfrm>
          <a:prstGeom prst="rect">
            <a:avLst/>
          </a:prstGeom>
          <a:noFill/>
        </p:spPr>
        <p:txBody>
          <a:bodyPr vert="horz" wrap="square" lIns="0" tIns="0" rIns="0" bIns="0" rtlCol="0" anchor="t" anchorCtr="0">
            <a:noAutofit/>
          </a:bodyPr>
          <a:lstStyle/>
          <a:p>
            <a:pPr>
              <a:lnSpc>
                <a:spcPts val="7500"/>
              </a:lnSpc>
            </a:pPr>
            <a:r>
              <a:rPr lang="en-US" sz="7000" spc="600">
                <a:solidFill>
                  <a:schemeClr val="bg1"/>
                </a:solidFill>
                <a:latin typeface="Exo 2 Medium Expanded" pitchFamily="2" charset="77"/>
                <a:ea typeface="Geared Slab" pitchFamily="2" charset="77"/>
                <a:cs typeface="Venera"/>
              </a:rPr>
              <a:t>2023 PARTNERSHIP INFORMATION</a:t>
            </a:r>
          </a:p>
        </p:txBody>
      </p:sp>
      <p:sp>
        <p:nvSpPr>
          <p:cNvPr id="3" name="TextBox 2">
            <a:extLst>
              <a:ext uri="{FF2B5EF4-FFF2-40B4-BE49-F238E27FC236}">
                <a16:creationId xmlns:a16="http://schemas.microsoft.com/office/drawing/2014/main" id="{8DAE55D2-C348-2AF1-5954-8263D5A405CD}"/>
              </a:ext>
            </a:extLst>
          </p:cNvPr>
          <p:cNvSpPr txBox="1"/>
          <p:nvPr/>
        </p:nvSpPr>
        <p:spPr>
          <a:xfrm>
            <a:off x="3848760" y="4519102"/>
            <a:ext cx="14971283" cy="2097406"/>
          </a:xfrm>
          <a:prstGeom prst="rect">
            <a:avLst/>
          </a:prstGeom>
          <a:noFill/>
        </p:spPr>
        <p:txBody>
          <a:bodyPr wrap="square" lIns="0" tIns="0" rIns="0" bIns="0" rtlCol="0">
            <a:noAutofit/>
          </a:bodyPr>
          <a:lstStyle/>
          <a:p>
            <a:pPr>
              <a:lnSpc>
                <a:spcPts val="4500"/>
              </a:lnSpc>
              <a:spcAft>
                <a:spcPts val="1300"/>
              </a:spcAft>
            </a:pPr>
            <a:r>
              <a:rPr lang="en-US" sz="4200" b="1">
                <a:solidFill>
                  <a:srgbClr val="FEEF01"/>
                </a:solidFill>
                <a:latin typeface="Exo 2 Extra Bold Expanded" pitchFamily="2" charset="77"/>
                <a:cs typeface="DINCond-Regular"/>
              </a:rPr>
              <a:t>JAKE STOTZ</a:t>
            </a:r>
            <a:br>
              <a:rPr lang="en-US" sz="4000">
                <a:solidFill>
                  <a:schemeClr val="bg1"/>
                </a:solidFill>
                <a:latin typeface="Exo 2 Condensed" pitchFamily="2" charset="77"/>
                <a:cs typeface="DINCond-Regular"/>
              </a:rPr>
            </a:br>
            <a:r>
              <a:rPr lang="en-US" sz="4000">
                <a:solidFill>
                  <a:schemeClr val="bg1"/>
                </a:solidFill>
                <a:latin typeface="Exo 2 Condensed" pitchFamily="2" charset="77"/>
                <a:cs typeface="DINCond-Regular"/>
              </a:rPr>
              <a:t>Senior Manager Marketing Operations and Events​ </a:t>
            </a:r>
          </a:p>
          <a:p>
            <a:pPr>
              <a:lnSpc>
                <a:spcPts val="4500"/>
              </a:lnSpc>
              <a:spcAft>
                <a:spcPts val="1300"/>
              </a:spcAft>
            </a:pPr>
            <a:r>
              <a:rPr lang="en-US" sz="4000">
                <a:solidFill>
                  <a:schemeClr val="bg1"/>
                </a:solidFill>
                <a:latin typeface="Exo 2 Condensed" pitchFamily="2" charset="77"/>
                <a:cs typeface="DINCond-Regular"/>
              </a:rPr>
              <a:t>ARCA Menards Series</a:t>
            </a:r>
          </a:p>
        </p:txBody>
      </p:sp>
    </p:spTree>
    <p:extLst>
      <p:ext uri="{BB962C8B-B14F-4D97-AF65-F5344CB8AC3E}">
        <p14:creationId xmlns:p14="http://schemas.microsoft.com/office/powerpoint/2010/main" val="895684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2A2692-A4D9-7340-9E89-04FD517A30B5}"/>
              </a:ext>
            </a:extLst>
          </p:cNvPr>
          <p:cNvSpPr/>
          <p:nvPr/>
        </p:nvSpPr>
        <p:spPr>
          <a:xfrm flipH="1">
            <a:off x="14960599" y="0"/>
            <a:ext cx="9426575" cy="1371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nvGrpSpPr>
          <p:cNvPr id="8" name="Group 7">
            <a:extLst>
              <a:ext uri="{FF2B5EF4-FFF2-40B4-BE49-F238E27FC236}">
                <a16:creationId xmlns:a16="http://schemas.microsoft.com/office/drawing/2014/main" id="{AC69C38D-78A3-BF4F-B50C-8C4E19D75276}"/>
              </a:ext>
            </a:extLst>
          </p:cNvPr>
          <p:cNvGrpSpPr/>
          <p:nvPr/>
        </p:nvGrpSpPr>
        <p:grpSpPr>
          <a:xfrm rot="5400000">
            <a:off x="8975930" y="6333812"/>
            <a:ext cx="13715998" cy="1048381"/>
            <a:chOff x="-3" y="5435546"/>
            <a:chExt cx="24387179" cy="2211182"/>
          </a:xfrm>
        </p:grpSpPr>
        <p:sp>
          <p:nvSpPr>
            <p:cNvPr id="9" name="Rectangle 8">
              <a:extLst>
                <a:ext uri="{FF2B5EF4-FFF2-40B4-BE49-F238E27FC236}">
                  <a16:creationId xmlns:a16="http://schemas.microsoft.com/office/drawing/2014/main" id="{13E5BE50-C9DF-A043-950C-B204C0B16559}"/>
                </a:ext>
              </a:extLst>
            </p:cNvPr>
            <p:cNvSpPr/>
            <p:nvPr/>
          </p:nvSpPr>
          <p:spPr>
            <a:xfrm rot="5400000">
              <a:off x="11876721" y="-5652447"/>
              <a:ext cx="633725" cy="24387174"/>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0" name="Rectangle 9">
              <a:extLst>
                <a:ext uri="{FF2B5EF4-FFF2-40B4-BE49-F238E27FC236}">
                  <a16:creationId xmlns:a16="http://schemas.microsoft.com/office/drawing/2014/main" id="{D03866B5-22EC-9D4F-9E4E-49B500AF0E27}"/>
                </a:ext>
              </a:extLst>
            </p:cNvPr>
            <p:cNvSpPr/>
            <p:nvPr/>
          </p:nvSpPr>
          <p:spPr>
            <a:xfrm rot="5400000">
              <a:off x="11876726" y="-6441178"/>
              <a:ext cx="633725" cy="24387174"/>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1" name="Rectangle 10">
              <a:extLst>
                <a:ext uri="{FF2B5EF4-FFF2-40B4-BE49-F238E27FC236}">
                  <a16:creationId xmlns:a16="http://schemas.microsoft.com/office/drawing/2014/main" id="{720C7D3B-423A-6944-9BAB-4508E6996CEA}"/>
                </a:ext>
              </a:extLst>
            </p:cNvPr>
            <p:cNvSpPr/>
            <p:nvPr/>
          </p:nvSpPr>
          <p:spPr>
            <a:xfrm rot="5400000">
              <a:off x="11876726" y="-4863721"/>
              <a:ext cx="633725" cy="24387174"/>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sp>
        <p:nvSpPr>
          <p:cNvPr id="2" name="Slide Number Placeholder 1">
            <a:extLst>
              <a:ext uri="{FF2B5EF4-FFF2-40B4-BE49-F238E27FC236}">
                <a16:creationId xmlns:a16="http://schemas.microsoft.com/office/drawing/2014/main" id="{3E6424FA-DC7A-9B40-9E43-46DD462EB204}"/>
              </a:ext>
            </a:extLst>
          </p:cNvPr>
          <p:cNvSpPr>
            <a:spLocks noGrp="1"/>
          </p:cNvSpPr>
          <p:nvPr>
            <p:ph type="sldNum" sz="quarter" idx="12"/>
          </p:nvPr>
        </p:nvSpPr>
        <p:spPr/>
        <p:txBody>
          <a:bodyPr/>
          <a:lstStyle/>
          <a:p>
            <a:fld id="{2066355A-084C-D24E-9AD2-7E4FC41EA627}" type="slidenum">
              <a:rPr lang="en-US" smtClean="0"/>
              <a:t>26</a:t>
            </a:fld>
            <a:endParaRPr lang="en-US"/>
          </a:p>
        </p:txBody>
      </p:sp>
      <p:sp>
        <p:nvSpPr>
          <p:cNvPr id="13" name="TextBox 12">
            <a:extLst>
              <a:ext uri="{FF2B5EF4-FFF2-40B4-BE49-F238E27FC236}">
                <a16:creationId xmlns:a16="http://schemas.microsoft.com/office/drawing/2014/main" id="{4E9A0F6E-E735-1091-85F4-BA977A3DE2F1}"/>
              </a:ext>
            </a:extLst>
          </p:cNvPr>
          <p:cNvSpPr txBox="1"/>
          <p:nvPr/>
        </p:nvSpPr>
        <p:spPr>
          <a:xfrm>
            <a:off x="17116403" y="5886042"/>
            <a:ext cx="7106381" cy="1452095"/>
          </a:xfrm>
          <a:prstGeom prst="rect">
            <a:avLst/>
          </a:prstGeom>
          <a:noFill/>
        </p:spPr>
        <p:txBody>
          <a:bodyPr vert="horz" wrap="square" lIns="0" tIns="0" rIns="0" bIns="0" rtlCol="0" anchor="t" anchorCtr="0">
            <a:noAutofit/>
          </a:bodyPr>
          <a:lstStyle/>
          <a:p>
            <a:pPr>
              <a:lnSpc>
                <a:spcPts val="6600"/>
              </a:lnSpc>
            </a:pPr>
            <a:r>
              <a:rPr lang="en-US" sz="5500" b="1">
                <a:solidFill>
                  <a:srgbClr val="FEEF01"/>
                </a:solidFill>
                <a:latin typeface="Exo Black" panose="02000503000000000000" pitchFamily="2" charset="77"/>
                <a:ea typeface="Geared Slab" pitchFamily="2" charset="77"/>
                <a:cs typeface="Venera"/>
              </a:rPr>
              <a:t>2023 FIRESUIT</a:t>
            </a:r>
            <a:br>
              <a:rPr lang="en-US" sz="5500" b="1">
                <a:solidFill>
                  <a:srgbClr val="FEEF01"/>
                </a:solidFill>
                <a:latin typeface="Exo Black" panose="02000503000000000000" pitchFamily="2" charset="77"/>
                <a:ea typeface="Geared Slab" pitchFamily="2" charset="77"/>
                <a:cs typeface="Venera"/>
              </a:rPr>
            </a:br>
            <a:r>
              <a:rPr lang="en-US" sz="5500" b="1">
                <a:solidFill>
                  <a:srgbClr val="FEEF01"/>
                </a:solidFill>
                <a:latin typeface="Exo Black" panose="02000503000000000000" pitchFamily="2" charset="77"/>
                <a:ea typeface="Geared Slab" pitchFamily="2" charset="77"/>
                <a:cs typeface="Venera"/>
              </a:rPr>
              <a:t>GUIDE</a:t>
            </a:r>
          </a:p>
          <a:p>
            <a:pPr>
              <a:lnSpc>
                <a:spcPts val="6600"/>
              </a:lnSpc>
            </a:pPr>
            <a:endParaRPr lang="en-US" sz="5500" b="1">
              <a:solidFill>
                <a:srgbClr val="FEEF01"/>
              </a:solidFill>
              <a:latin typeface="Exo Black" panose="02000503000000000000" pitchFamily="2" charset="77"/>
              <a:ea typeface="Geared Slab" pitchFamily="2" charset="77"/>
              <a:cs typeface="Venera"/>
            </a:endParaRPr>
          </a:p>
        </p:txBody>
      </p:sp>
      <p:sp>
        <p:nvSpPr>
          <p:cNvPr id="14" name="TextBox 13">
            <a:extLst>
              <a:ext uri="{FF2B5EF4-FFF2-40B4-BE49-F238E27FC236}">
                <a16:creationId xmlns:a16="http://schemas.microsoft.com/office/drawing/2014/main" id="{41115E21-C324-DC11-37A0-C7BCA5B5AFF1}"/>
              </a:ext>
            </a:extLst>
          </p:cNvPr>
          <p:cNvSpPr txBox="1"/>
          <p:nvPr/>
        </p:nvSpPr>
        <p:spPr>
          <a:xfrm>
            <a:off x="1571044" y="310896"/>
            <a:ext cx="12257314" cy="11803553"/>
          </a:xfrm>
          <a:prstGeom prst="rect">
            <a:avLst/>
          </a:prstGeom>
          <a:noFill/>
        </p:spPr>
        <p:txBody>
          <a:bodyPr wrap="square" lIns="0" tIns="0" rIns="0" bIns="0" rtlCol="0">
            <a:noAutofit/>
          </a:bodyPr>
          <a:lstStyle/>
          <a:p>
            <a:pPr>
              <a:lnSpc>
                <a:spcPts val="5300"/>
              </a:lnSpc>
              <a:spcAft>
                <a:spcPts val="2500"/>
              </a:spcAft>
            </a:pPr>
            <a:r>
              <a:rPr lang="en-US" sz="4400" b="1">
                <a:latin typeface="Exo 2 Condensed" pitchFamily="2" charset="77"/>
                <a:cs typeface="DINCond-Regular"/>
              </a:rPr>
              <a:t>The 2023 driver fire suit guide is now available </a:t>
            </a:r>
            <a:br>
              <a:rPr lang="en-US" sz="4400" b="1">
                <a:latin typeface="Exo 2 Condensed" pitchFamily="2" charset="77"/>
                <a:cs typeface="DINCond-Regular"/>
              </a:rPr>
            </a:br>
            <a:r>
              <a:rPr lang="en-US" sz="4400" b="1">
                <a:latin typeface="Exo 2 Condensed" pitchFamily="2" charset="77"/>
                <a:cs typeface="DINCond-Regular"/>
              </a:rPr>
              <a:t>via the ARCARacing.com competitor's site. </a:t>
            </a:r>
            <a:br>
              <a:rPr lang="en-US" sz="4400" b="1">
                <a:latin typeface="Exo 2 Condensed" pitchFamily="2" charset="77"/>
                <a:cs typeface="DINCond-Regular"/>
              </a:rPr>
            </a:br>
            <a:r>
              <a:rPr lang="en-US" sz="4400" b="1">
                <a:latin typeface="Exo 2 Condensed" pitchFamily="2" charset="77"/>
                <a:cs typeface="DINCond-Regular"/>
              </a:rPr>
              <a:t>It is also available per request via email. </a:t>
            </a:r>
          </a:p>
          <a:p>
            <a:pPr>
              <a:lnSpc>
                <a:spcPts val="5300"/>
              </a:lnSpc>
              <a:spcAft>
                <a:spcPts val="2500"/>
              </a:spcAft>
            </a:pPr>
            <a:r>
              <a:rPr lang="en-US" sz="3800">
                <a:latin typeface="Exo 2 Medium Condensed" pitchFamily="2" charset="77"/>
                <a:cs typeface="DINCond-Regular"/>
              </a:rPr>
              <a:t>Please make sure all patches are affixed to the uniform before </a:t>
            </a:r>
            <a:br>
              <a:rPr lang="en-US" sz="3800">
                <a:latin typeface="Exo 2 Medium Condensed" pitchFamily="2" charset="77"/>
                <a:cs typeface="DINCond-Regular"/>
              </a:rPr>
            </a:br>
            <a:r>
              <a:rPr lang="en-US" sz="3800">
                <a:latin typeface="Exo 2 Medium Condensed" pitchFamily="2" charset="77"/>
                <a:cs typeface="DINCond-Regular"/>
              </a:rPr>
              <a:t>pre-race ceremonies. Drivers might be asked by a photographer </a:t>
            </a:r>
            <a:br>
              <a:rPr lang="en-US" sz="3800">
                <a:latin typeface="Exo 2 Medium Condensed" pitchFamily="2" charset="77"/>
                <a:cs typeface="DINCond-Regular"/>
              </a:rPr>
            </a:br>
            <a:r>
              <a:rPr lang="en-US" sz="3800">
                <a:latin typeface="Exo 2 Medium Condensed" pitchFamily="2" charset="77"/>
                <a:cs typeface="DINCond-Regular"/>
              </a:rPr>
              <a:t>for a photo of them in their uniform during pre-race. ​</a:t>
            </a:r>
          </a:p>
          <a:p>
            <a:pPr>
              <a:lnSpc>
                <a:spcPts val="5300"/>
              </a:lnSpc>
              <a:spcAft>
                <a:spcPts val="2500"/>
              </a:spcAft>
            </a:pPr>
            <a:r>
              <a:rPr lang="en-US" sz="3800">
                <a:latin typeface="Exo 2 Medium Condensed" pitchFamily="2" charset="77"/>
                <a:cs typeface="DINCond-Regular"/>
              </a:rPr>
              <a:t>If you have a concern that one of the patches might fall off during the race, please be prepared post race with one of the patches as replacement. If a driver does not have one the mandatory patches on during post-race interviews, they are subject to a fine. </a:t>
            </a:r>
          </a:p>
          <a:p>
            <a:pPr>
              <a:lnSpc>
                <a:spcPts val="5300"/>
              </a:lnSpc>
              <a:spcAft>
                <a:spcPts val="2500"/>
              </a:spcAft>
            </a:pPr>
            <a:r>
              <a:rPr lang="en-US" sz="4000">
                <a:latin typeface="Exo 2 Medium Condensed" pitchFamily="2" charset="77"/>
                <a:cs typeface="DINCond-Regular"/>
              </a:rPr>
              <a:t>Patches are available in the ARCA Hauler, or email to request: </a:t>
            </a:r>
            <a:br>
              <a:rPr lang="en-US" sz="4000">
                <a:latin typeface="Exo 2 Medium Condensed" pitchFamily="2" charset="77"/>
                <a:cs typeface="DINCond-Regular"/>
              </a:rPr>
            </a:br>
            <a:r>
              <a:rPr lang="en-US" sz="4000" b="1">
                <a:solidFill>
                  <a:srgbClr val="E13C29"/>
                </a:solidFill>
                <a:latin typeface="Exo 2 Condensed" pitchFamily="2" charset="77"/>
                <a:cs typeface="DINCond-Regular"/>
              </a:rPr>
              <a:t>Jacob Stotz - jstotz@arcaracing.com</a:t>
            </a:r>
            <a:endParaRPr lang="en-US" sz="3800">
              <a:latin typeface="Exo 2 Medium Condensed" pitchFamily="2" charset="77"/>
              <a:cs typeface="DINCond-Regular"/>
            </a:endParaRPr>
          </a:p>
          <a:p>
            <a:pPr>
              <a:lnSpc>
                <a:spcPts val="5300"/>
              </a:lnSpc>
              <a:spcAft>
                <a:spcPts val="2500"/>
              </a:spcAft>
            </a:pPr>
            <a:r>
              <a:rPr lang="en-US" sz="3600">
                <a:latin typeface="Exo 2 Medium Condensed" pitchFamily="2" charset="77"/>
                <a:cs typeface="DINCond-Regular"/>
              </a:rPr>
              <a:t>Note: The number of contingency patches required for awards money has been decreased. Awards will still be paid out as in previous years. </a:t>
            </a:r>
          </a:p>
        </p:txBody>
      </p:sp>
    </p:spTree>
    <p:extLst>
      <p:ext uri="{BB962C8B-B14F-4D97-AF65-F5344CB8AC3E}">
        <p14:creationId xmlns:p14="http://schemas.microsoft.com/office/powerpoint/2010/main" val="498524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2A2692-A4D9-7340-9E89-04FD517A30B5}"/>
              </a:ext>
            </a:extLst>
          </p:cNvPr>
          <p:cNvSpPr/>
          <p:nvPr/>
        </p:nvSpPr>
        <p:spPr>
          <a:xfrm flipH="1">
            <a:off x="14960599" y="0"/>
            <a:ext cx="9426575" cy="1371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nvGrpSpPr>
          <p:cNvPr id="8" name="Group 7">
            <a:extLst>
              <a:ext uri="{FF2B5EF4-FFF2-40B4-BE49-F238E27FC236}">
                <a16:creationId xmlns:a16="http://schemas.microsoft.com/office/drawing/2014/main" id="{AC69C38D-78A3-BF4F-B50C-8C4E19D75276}"/>
              </a:ext>
            </a:extLst>
          </p:cNvPr>
          <p:cNvGrpSpPr/>
          <p:nvPr/>
        </p:nvGrpSpPr>
        <p:grpSpPr>
          <a:xfrm rot="5400000">
            <a:off x="8975930" y="6333812"/>
            <a:ext cx="13715998" cy="1048381"/>
            <a:chOff x="-3" y="5435546"/>
            <a:chExt cx="24387179" cy="2211182"/>
          </a:xfrm>
        </p:grpSpPr>
        <p:sp>
          <p:nvSpPr>
            <p:cNvPr id="9" name="Rectangle 8">
              <a:extLst>
                <a:ext uri="{FF2B5EF4-FFF2-40B4-BE49-F238E27FC236}">
                  <a16:creationId xmlns:a16="http://schemas.microsoft.com/office/drawing/2014/main" id="{13E5BE50-C9DF-A043-950C-B204C0B16559}"/>
                </a:ext>
              </a:extLst>
            </p:cNvPr>
            <p:cNvSpPr/>
            <p:nvPr/>
          </p:nvSpPr>
          <p:spPr>
            <a:xfrm rot="5400000">
              <a:off x="11876721" y="-5652447"/>
              <a:ext cx="633725" cy="24387174"/>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0" name="Rectangle 9">
              <a:extLst>
                <a:ext uri="{FF2B5EF4-FFF2-40B4-BE49-F238E27FC236}">
                  <a16:creationId xmlns:a16="http://schemas.microsoft.com/office/drawing/2014/main" id="{D03866B5-22EC-9D4F-9E4E-49B500AF0E27}"/>
                </a:ext>
              </a:extLst>
            </p:cNvPr>
            <p:cNvSpPr/>
            <p:nvPr/>
          </p:nvSpPr>
          <p:spPr>
            <a:xfrm rot="5400000">
              <a:off x="11876726" y="-6441178"/>
              <a:ext cx="633725" cy="24387174"/>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1" name="Rectangle 10">
              <a:extLst>
                <a:ext uri="{FF2B5EF4-FFF2-40B4-BE49-F238E27FC236}">
                  <a16:creationId xmlns:a16="http://schemas.microsoft.com/office/drawing/2014/main" id="{720C7D3B-423A-6944-9BAB-4508E6996CEA}"/>
                </a:ext>
              </a:extLst>
            </p:cNvPr>
            <p:cNvSpPr/>
            <p:nvPr/>
          </p:nvSpPr>
          <p:spPr>
            <a:xfrm rot="5400000">
              <a:off x="11876726" y="-4863721"/>
              <a:ext cx="633725" cy="24387174"/>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sp>
        <p:nvSpPr>
          <p:cNvPr id="2" name="Slide Number Placeholder 1">
            <a:extLst>
              <a:ext uri="{FF2B5EF4-FFF2-40B4-BE49-F238E27FC236}">
                <a16:creationId xmlns:a16="http://schemas.microsoft.com/office/drawing/2014/main" id="{3E6424FA-DC7A-9B40-9E43-46DD462EB204}"/>
              </a:ext>
            </a:extLst>
          </p:cNvPr>
          <p:cNvSpPr>
            <a:spLocks noGrp="1"/>
          </p:cNvSpPr>
          <p:nvPr>
            <p:ph type="sldNum" sz="quarter" idx="12"/>
          </p:nvPr>
        </p:nvSpPr>
        <p:spPr/>
        <p:txBody>
          <a:bodyPr/>
          <a:lstStyle/>
          <a:p>
            <a:fld id="{2066355A-084C-D24E-9AD2-7E4FC41EA627}" type="slidenum">
              <a:rPr lang="en-US" smtClean="0"/>
              <a:t>27</a:t>
            </a:fld>
            <a:endParaRPr lang="en-US"/>
          </a:p>
        </p:txBody>
      </p:sp>
      <p:sp>
        <p:nvSpPr>
          <p:cNvPr id="13" name="TextBox 12">
            <a:extLst>
              <a:ext uri="{FF2B5EF4-FFF2-40B4-BE49-F238E27FC236}">
                <a16:creationId xmlns:a16="http://schemas.microsoft.com/office/drawing/2014/main" id="{4E9A0F6E-E735-1091-85F4-BA977A3DE2F1}"/>
              </a:ext>
            </a:extLst>
          </p:cNvPr>
          <p:cNvSpPr txBox="1"/>
          <p:nvPr/>
        </p:nvSpPr>
        <p:spPr>
          <a:xfrm>
            <a:off x="17116403" y="5886042"/>
            <a:ext cx="7106381" cy="1452095"/>
          </a:xfrm>
          <a:prstGeom prst="rect">
            <a:avLst/>
          </a:prstGeom>
          <a:noFill/>
        </p:spPr>
        <p:txBody>
          <a:bodyPr vert="horz" wrap="square" lIns="0" tIns="0" rIns="0" bIns="0" rtlCol="0" anchor="t" anchorCtr="0">
            <a:noAutofit/>
          </a:bodyPr>
          <a:lstStyle/>
          <a:p>
            <a:pPr>
              <a:lnSpc>
                <a:spcPts val="6600"/>
              </a:lnSpc>
            </a:pPr>
            <a:r>
              <a:rPr lang="en-US" sz="5500" b="1">
                <a:solidFill>
                  <a:srgbClr val="FEEF01"/>
                </a:solidFill>
                <a:latin typeface="Exo Black" panose="02000503000000000000" pitchFamily="2" charset="77"/>
                <a:ea typeface="Geared Slab" pitchFamily="2" charset="77"/>
                <a:cs typeface="Venera"/>
              </a:rPr>
              <a:t>2023 FENDER </a:t>
            </a:r>
            <a:br>
              <a:rPr lang="en-US" sz="5500" b="1">
                <a:solidFill>
                  <a:srgbClr val="FEEF01"/>
                </a:solidFill>
                <a:latin typeface="Exo Black" panose="02000503000000000000" pitchFamily="2" charset="77"/>
                <a:ea typeface="Geared Slab" pitchFamily="2" charset="77"/>
                <a:cs typeface="Venera"/>
              </a:rPr>
            </a:br>
            <a:r>
              <a:rPr lang="en-US" sz="5500" b="1">
                <a:solidFill>
                  <a:srgbClr val="FEEF01"/>
                </a:solidFill>
                <a:latin typeface="Exo Black" panose="02000503000000000000" pitchFamily="2" charset="77"/>
                <a:ea typeface="Geared Slab" pitchFamily="2" charset="77"/>
                <a:cs typeface="Venera"/>
              </a:rPr>
              <a:t>DECAL GUIDE</a:t>
            </a:r>
          </a:p>
          <a:p>
            <a:pPr>
              <a:lnSpc>
                <a:spcPts val="6600"/>
              </a:lnSpc>
            </a:pPr>
            <a:endParaRPr lang="en-US" sz="5500" b="1">
              <a:solidFill>
                <a:srgbClr val="FEEF01"/>
              </a:solidFill>
              <a:latin typeface="Exo Black" panose="02000503000000000000" pitchFamily="2" charset="77"/>
              <a:ea typeface="Geared Slab" pitchFamily="2" charset="77"/>
              <a:cs typeface="Venera"/>
            </a:endParaRPr>
          </a:p>
        </p:txBody>
      </p:sp>
      <p:sp>
        <p:nvSpPr>
          <p:cNvPr id="14" name="TextBox 13">
            <a:extLst>
              <a:ext uri="{FF2B5EF4-FFF2-40B4-BE49-F238E27FC236}">
                <a16:creationId xmlns:a16="http://schemas.microsoft.com/office/drawing/2014/main" id="{41115E21-C324-DC11-37A0-C7BCA5B5AFF1}"/>
              </a:ext>
            </a:extLst>
          </p:cNvPr>
          <p:cNvSpPr txBox="1"/>
          <p:nvPr/>
        </p:nvSpPr>
        <p:spPr>
          <a:xfrm>
            <a:off x="1571044" y="2237266"/>
            <a:ext cx="12631272" cy="9241468"/>
          </a:xfrm>
          <a:prstGeom prst="rect">
            <a:avLst/>
          </a:prstGeom>
          <a:noFill/>
        </p:spPr>
        <p:txBody>
          <a:bodyPr wrap="square" lIns="0" tIns="0" rIns="0" bIns="0" rtlCol="0">
            <a:noAutofit/>
          </a:bodyPr>
          <a:lstStyle/>
          <a:p>
            <a:pPr>
              <a:lnSpc>
                <a:spcPts val="5300"/>
              </a:lnSpc>
              <a:spcAft>
                <a:spcPts val="2500"/>
              </a:spcAft>
            </a:pPr>
            <a:r>
              <a:rPr lang="en-US" sz="4400" b="1">
                <a:latin typeface="Exo 2 Condensed" pitchFamily="2" charset="77"/>
                <a:cs typeface="DINCond-Regular"/>
              </a:rPr>
              <a:t>THE 2023 FENDER DECAL GUIDE IS NOW AVAILABLE. </a:t>
            </a:r>
          </a:p>
          <a:p>
            <a:pPr>
              <a:lnSpc>
                <a:spcPts val="5300"/>
              </a:lnSpc>
              <a:spcAft>
                <a:spcPts val="2500"/>
              </a:spcAft>
            </a:pPr>
            <a:r>
              <a:rPr lang="en-US" sz="3800">
                <a:latin typeface="Exo 2 Medium Condensed" pitchFamily="2" charset="77"/>
                <a:cs typeface="DINCond-Regular"/>
              </a:rPr>
              <a:t>All mandatory decals must be placed on the car before the start </a:t>
            </a:r>
            <a:br>
              <a:rPr lang="en-US" sz="3800">
                <a:latin typeface="Exo 2 Medium Condensed" pitchFamily="2" charset="77"/>
                <a:cs typeface="DINCond-Regular"/>
              </a:rPr>
            </a:br>
            <a:r>
              <a:rPr lang="en-US" sz="3800">
                <a:latin typeface="Exo 2 Medium Condensed" pitchFamily="2" charset="77"/>
                <a:cs typeface="DINCond-Regular"/>
              </a:rPr>
              <a:t>of practice. If a car does not have the mandatory decals on the car before practice, they are subject to loss of practice time until the decals are placed. ​</a:t>
            </a:r>
          </a:p>
          <a:p>
            <a:pPr>
              <a:lnSpc>
                <a:spcPts val="5300"/>
              </a:lnSpc>
              <a:spcAft>
                <a:spcPts val="2500"/>
              </a:spcAft>
            </a:pPr>
            <a:r>
              <a:rPr lang="en-US" sz="3800">
                <a:latin typeface="Exo 2 Medium Condensed" pitchFamily="2" charset="77"/>
                <a:cs typeface="DINCond-Regular"/>
              </a:rPr>
              <a:t>Decal packs will be distributed by SRI Performance. </a:t>
            </a:r>
            <a:r>
              <a:rPr lang="en-US" sz="3800" b="1">
                <a:solidFill>
                  <a:srgbClr val="E13C29"/>
                </a:solidFill>
                <a:latin typeface="Exo 2 Condensed" pitchFamily="2" charset="77"/>
                <a:cs typeface="DINCond-Regular"/>
              </a:rPr>
              <a:t>Please call SRI at (704) 662-6982 to request decals.</a:t>
            </a:r>
            <a:r>
              <a:rPr lang="en-US" sz="3800" b="1">
                <a:latin typeface="Exo 2 Condensed" pitchFamily="2" charset="77"/>
                <a:cs typeface="DINCond-Regular"/>
              </a:rPr>
              <a:t> </a:t>
            </a:r>
            <a:r>
              <a:rPr lang="en-US" sz="3800">
                <a:latin typeface="Exo 2 Medium Condensed" pitchFamily="2" charset="77"/>
                <a:cs typeface="DINCond-Regular"/>
              </a:rPr>
              <a:t>They will also be available on the SRI trucks at conjunction events and on the ARCA Haulers. ​</a:t>
            </a:r>
          </a:p>
          <a:p>
            <a:pPr>
              <a:lnSpc>
                <a:spcPts val="5300"/>
              </a:lnSpc>
              <a:spcAft>
                <a:spcPts val="2500"/>
              </a:spcAft>
            </a:pPr>
            <a:r>
              <a:rPr lang="en-US" sz="3800">
                <a:latin typeface="Exo 2 Medium Condensed" pitchFamily="2" charset="77"/>
                <a:cs typeface="DINCond-Regular"/>
              </a:rPr>
              <a:t>If a decal is not available at the track, a team will be given credit </a:t>
            </a:r>
            <a:br>
              <a:rPr lang="en-US" sz="3800">
                <a:latin typeface="Exo 2 Medium Condensed" pitchFamily="2" charset="77"/>
                <a:cs typeface="DINCond-Regular"/>
              </a:rPr>
            </a:br>
            <a:r>
              <a:rPr lang="en-US" sz="3800">
                <a:latin typeface="Exo 2 Medium Condensed" pitchFamily="2" charset="77"/>
                <a:cs typeface="DINCond-Regular"/>
              </a:rPr>
              <a:t>for the decal and be eligible for the award. </a:t>
            </a:r>
          </a:p>
          <a:p>
            <a:pPr>
              <a:lnSpc>
                <a:spcPts val="5300"/>
              </a:lnSpc>
              <a:spcAft>
                <a:spcPts val="2500"/>
              </a:spcAft>
            </a:pPr>
            <a:r>
              <a:rPr lang="en-US" sz="3800" b="1">
                <a:latin typeface="Exo 2 Condensed" pitchFamily="2" charset="77"/>
                <a:cs typeface="DINCond-Regular"/>
              </a:rPr>
              <a:t>At all ARCA races, your team must display the AMS Flag on the hauler. This will be documented at each race for awards eligibility.</a:t>
            </a:r>
          </a:p>
        </p:txBody>
      </p:sp>
    </p:spTree>
    <p:extLst>
      <p:ext uri="{BB962C8B-B14F-4D97-AF65-F5344CB8AC3E}">
        <p14:creationId xmlns:p14="http://schemas.microsoft.com/office/powerpoint/2010/main" val="3241684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2A2692-A4D9-7340-9E89-04FD517A30B5}"/>
              </a:ext>
            </a:extLst>
          </p:cNvPr>
          <p:cNvSpPr/>
          <p:nvPr/>
        </p:nvSpPr>
        <p:spPr>
          <a:xfrm flipH="1">
            <a:off x="14960599" y="0"/>
            <a:ext cx="9426575" cy="1371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nvGrpSpPr>
          <p:cNvPr id="8" name="Group 7">
            <a:extLst>
              <a:ext uri="{FF2B5EF4-FFF2-40B4-BE49-F238E27FC236}">
                <a16:creationId xmlns:a16="http://schemas.microsoft.com/office/drawing/2014/main" id="{AC69C38D-78A3-BF4F-B50C-8C4E19D75276}"/>
              </a:ext>
            </a:extLst>
          </p:cNvPr>
          <p:cNvGrpSpPr/>
          <p:nvPr/>
        </p:nvGrpSpPr>
        <p:grpSpPr>
          <a:xfrm rot="5400000">
            <a:off x="8975930" y="6333812"/>
            <a:ext cx="13715998" cy="1048381"/>
            <a:chOff x="-3" y="5435546"/>
            <a:chExt cx="24387179" cy="2211182"/>
          </a:xfrm>
        </p:grpSpPr>
        <p:sp>
          <p:nvSpPr>
            <p:cNvPr id="9" name="Rectangle 8">
              <a:extLst>
                <a:ext uri="{FF2B5EF4-FFF2-40B4-BE49-F238E27FC236}">
                  <a16:creationId xmlns:a16="http://schemas.microsoft.com/office/drawing/2014/main" id="{13E5BE50-C9DF-A043-950C-B204C0B16559}"/>
                </a:ext>
              </a:extLst>
            </p:cNvPr>
            <p:cNvSpPr/>
            <p:nvPr/>
          </p:nvSpPr>
          <p:spPr>
            <a:xfrm rot="5400000">
              <a:off x="11876721" y="-5652447"/>
              <a:ext cx="633725" cy="24387174"/>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0" name="Rectangle 9">
              <a:extLst>
                <a:ext uri="{FF2B5EF4-FFF2-40B4-BE49-F238E27FC236}">
                  <a16:creationId xmlns:a16="http://schemas.microsoft.com/office/drawing/2014/main" id="{D03866B5-22EC-9D4F-9E4E-49B500AF0E27}"/>
                </a:ext>
              </a:extLst>
            </p:cNvPr>
            <p:cNvSpPr/>
            <p:nvPr/>
          </p:nvSpPr>
          <p:spPr>
            <a:xfrm rot="5400000">
              <a:off x="11876726" y="-6441178"/>
              <a:ext cx="633725" cy="24387174"/>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1" name="Rectangle 10">
              <a:extLst>
                <a:ext uri="{FF2B5EF4-FFF2-40B4-BE49-F238E27FC236}">
                  <a16:creationId xmlns:a16="http://schemas.microsoft.com/office/drawing/2014/main" id="{720C7D3B-423A-6944-9BAB-4508E6996CEA}"/>
                </a:ext>
              </a:extLst>
            </p:cNvPr>
            <p:cNvSpPr/>
            <p:nvPr/>
          </p:nvSpPr>
          <p:spPr>
            <a:xfrm rot="5400000">
              <a:off x="11876726" y="-4863721"/>
              <a:ext cx="633725" cy="24387174"/>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sp>
        <p:nvSpPr>
          <p:cNvPr id="2" name="Slide Number Placeholder 1">
            <a:extLst>
              <a:ext uri="{FF2B5EF4-FFF2-40B4-BE49-F238E27FC236}">
                <a16:creationId xmlns:a16="http://schemas.microsoft.com/office/drawing/2014/main" id="{3E6424FA-DC7A-9B40-9E43-46DD462EB204}"/>
              </a:ext>
            </a:extLst>
          </p:cNvPr>
          <p:cNvSpPr>
            <a:spLocks noGrp="1"/>
          </p:cNvSpPr>
          <p:nvPr>
            <p:ph type="sldNum" sz="quarter" idx="12"/>
          </p:nvPr>
        </p:nvSpPr>
        <p:spPr/>
        <p:txBody>
          <a:bodyPr/>
          <a:lstStyle/>
          <a:p>
            <a:fld id="{2066355A-084C-D24E-9AD2-7E4FC41EA627}" type="slidenum">
              <a:rPr lang="en-US" smtClean="0"/>
              <a:t>28</a:t>
            </a:fld>
            <a:endParaRPr lang="en-US"/>
          </a:p>
        </p:txBody>
      </p:sp>
      <p:sp>
        <p:nvSpPr>
          <p:cNvPr id="13" name="TextBox 12">
            <a:extLst>
              <a:ext uri="{FF2B5EF4-FFF2-40B4-BE49-F238E27FC236}">
                <a16:creationId xmlns:a16="http://schemas.microsoft.com/office/drawing/2014/main" id="{4E9A0F6E-E735-1091-85F4-BA977A3DE2F1}"/>
              </a:ext>
            </a:extLst>
          </p:cNvPr>
          <p:cNvSpPr txBox="1"/>
          <p:nvPr/>
        </p:nvSpPr>
        <p:spPr>
          <a:xfrm>
            <a:off x="17236659" y="5886042"/>
            <a:ext cx="7106381" cy="1452095"/>
          </a:xfrm>
          <a:prstGeom prst="rect">
            <a:avLst/>
          </a:prstGeom>
          <a:noFill/>
        </p:spPr>
        <p:txBody>
          <a:bodyPr vert="horz" wrap="square" lIns="0" tIns="0" rIns="0" bIns="0" rtlCol="0" anchor="t" anchorCtr="0">
            <a:noAutofit/>
          </a:bodyPr>
          <a:lstStyle/>
          <a:p>
            <a:pPr>
              <a:lnSpc>
                <a:spcPts val="6600"/>
              </a:lnSpc>
            </a:pPr>
            <a:r>
              <a:rPr lang="en-US" sz="5500" b="1">
                <a:solidFill>
                  <a:srgbClr val="FEEF01"/>
                </a:solidFill>
                <a:latin typeface="Exo Black" panose="02000503000000000000" pitchFamily="2" charset="77"/>
                <a:ea typeface="Geared Slab" pitchFamily="2" charset="77"/>
                <a:cs typeface="Venera"/>
              </a:rPr>
              <a:t>2023 AWARDS </a:t>
            </a:r>
            <a:br>
              <a:rPr lang="en-US" sz="5500" b="1">
                <a:solidFill>
                  <a:srgbClr val="FEEF01"/>
                </a:solidFill>
                <a:latin typeface="Exo Black" panose="02000503000000000000" pitchFamily="2" charset="77"/>
                <a:ea typeface="Geared Slab" pitchFamily="2" charset="77"/>
                <a:cs typeface="Venera"/>
              </a:rPr>
            </a:br>
            <a:r>
              <a:rPr lang="en-US" sz="5500" b="1">
                <a:solidFill>
                  <a:srgbClr val="FEEF01"/>
                </a:solidFill>
                <a:latin typeface="Exo Black" panose="02000503000000000000" pitchFamily="2" charset="77"/>
                <a:ea typeface="Geared Slab" pitchFamily="2" charset="77"/>
                <a:cs typeface="Venera"/>
              </a:rPr>
              <a:t>GUIDE</a:t>
            </a:r>
          </a:p>
          <a:p>
            <a:pPr>
              <a:lnSpc>
                <a:spcPts val="6600"/>
              </a:lnSpc>
            </a:pPr>
            <a:endParaRPr lang="en-US" sz="5500" b="1">
              <a:solidFill>
                <a:srgbClr val="FEEF01"/>
              </a:solidFill>
              <a:latin typeface="Exo Black" panose="02000503000000000000" pitchFamily="2" charset="77"/>
              <a:ea typeface="Geared Slab" pitchFamily="2" charset="77"/>
              <a:cs typeface="Venera"/>
            </a:endParaRPr>
          </a:p>
        </p:txBody>
      </p:sp>
      <p:sp>
        <p:nvSpPr>
          <p:cNvPr id="14" name="TextBox 13">
            <a:extLst>
              <a:ext uri="{FF2B5EF4-FFF2-40B4-BE49-F238E27FC236}">
                <a16:creationId xmlns:a16="http://schemas.microsoft.com/office/drawing/2014/main" id="{41115E21-C324-DC11-37A0-C7BCA5B5AFF1}"/>
              </a:ext>
            </a:extLst>
          </p:cNvPr>
          <p:cNvSpPr txBox="1"/>
          <p:nvPr/>
        </p:nvSpPr>
        <p:spPr>
          <a:xfrm>
            <a:off x="1571044" y="2644369"/>
            <a:ext cx="12257314" cy="8427261"/>
          </a:xfrm>
          <a:prstGeom prst="rect">
            <a:avLst/>
          </a:prstGeom>
          <a:noFill/>
        </p:spPr>
        <p:txBody>
          <a:bodyPr wrap="square" lIns="0" tIns="0" rIns="0" bIns="0" rtlCol="0">
            <a:noAutofit/>
          </a:bodyPr>
          <a:lstStyle/>
          <a:p>
            <a:pPr>
              <a:lnSpc>
                <a:spcPts val="6000"/>
              </a:lnSpc>
              <a:spcAft>
                <a:spcPts val="2000"/>
              </a:spcAft>
            </a:pPr>
            <a:r>
              <a:rPr lang="en-US" sz="4400" b="1">
                <a:latin typeface="Exo 2 Condensed" pitchFamily="2" charset="77"/>
                <a:cs typeface="DINCond-Regular"/>
              </a:rPr>
              <a:t>The 2023 Race Event and Year-End Awards Guide will ​</a:t>
            </a:r>
            <a:br>
              <a:rPr lang="en-US" sz="4400" b="1">
                <a:latin typeface="Exo 2 Condensed" pitchFamily="2" charset="77"/>
                <a:cs typeface="DINCond-Regular"/>
              </a:rPr>
            </a:br>
            <a:r>
              <a:rPr lang="en-US" sz="4400" b="1">
                <a:latin typeface="Exo 2 Condensed" pitchFamily="2" charset="77"/>
                <a:cs typeface="DINCond-Regular"/>
              </a:rPr>
              <a:t>be available via the </a:t>
            </a:r>
            <a:r>
              <a:rPr lang="en-US" sz="4400" b="1" err="1">
                <a:latin typeface="Exo 2 Condensed" pitchFamily="2" charset="77"/>
                <a:cs typeface="DINCond-Regular"/>
              </a:rPr>
              <a:t>ARCARacing.com</a:t>
            </a:r>
            <a:r>
              <a:rPr lang="en-US" sz="4400" b="1">
                <a:latin typeface="Exo 2 Condensed" pitchFamily="2" charset="77"/>
                <a:cs typeface="DINCond-Regular"/>
              </a:rPr>
              <a:t> competitors’ site throughout the season. </a:t>
            </a:r>
          </a:p>
          <a:p>
            <a:pPr>
              <a:lnSpc>
                <a:spcPts val="6000"/>
              </a:lnSpc>
              <a:spcAft>
                <a:spcPts val="2000"/>
              </a:spcAft>
            </a:pPr>
            <a:r>
              <a:rPr lang="en-US" sz="4400">
                <a:latin typeface="Exo 2 Medium Condensed" pitchFamily="2" charset="77"/>
                <a:cs typeface="DINCond-Regular"/>
              </a:rPr>
              <a:t>Hard copies will also be available at the season-opening events for each series.</a:t>
            </a:r>
          </a:p>
          <a:p>
            <a:pPr>
              <a:lnSpc>
                <a:spcPts val="6000"/>
              </a:lnSpc>
              <a:spcAft>
                <a:spcPts val="2000"/>
              </a:spcAft>
            </a:pPr>
            <a:r>
              <a:rPr lang="en-US" sz="4400">
                <a:latin typeface="Exo 2 Medium Condensed" pitchFamily="2" charset="77"/>
                <a:cs typeface="DINCond-Regular"/>
              </a:rPr>
              <a:t>The book breaks down all sponsors in the series. </a:t>
            </a:r>
          </a:p>
          <a:p>
            <a:pPr marL="685800" indent="-685800">
              <a:lnSpc>
                <a:spcPts val="5300"/>
              </a:lnSpc>
              <a:spcAft>
                <a:spcPts val="2000"/>
              </a:spcAft>
              <a:buFont typeface="Arial" panose="020B0604020202020204" pitchFamily="34" charset="0"/>
              <a:buChar char="•"/>
            </a:pPr>
            <a:r>
              <a:rPr lang="en-US" sz="4400">
                <a:latin typeface="Exo 2 Medium Condensed" pitchFamily="2" charset="77"/>
                <a:cs typeface="DINCond-Regular"/>
              </a:rPr>
              <a:t>Payout for per race awards	</a:t>
            </a:r>
          </a:p>
          <a:p>
            <a:pPr marL="685800" indent="-685800">
              <a:lnSpc>
                <a:spcPts val="5300"/>
              </a:lnSpc>
              <a:spcAft>
                <a:spcPts val="2000"/>
              </a:spcAft>
              <a:buFont typeface="Arial" panose="020B0604020202020204" pitchFamily="34" charset="0"/>
              <a:buChar char="•"/>
            </a:pPr>
            <a:r>
              <a:rPr lang="en-US" sz="4400">
                <a:latin typeface="Exo 2 Medium Condensed" pitchFamily="2" charset="77"/>
                <a:cs typeface="DINCond-Regular"/>
              </a:rPr>
              <a:t>Payout for end of the year awards</a:t>
            </a:r>
          </a:p>
          <a:p>
            <a:pPr marL="685800" indent="-685800">
              <a:lnSpc>
                <a:spcPts val="5300"/>
              </a:lnSpc>
              <a:spcAft>
                <a:spcPts val="2000"/>
              </a:spcAft>
              <a:buFont typeface="Arial" panose="020B0604020202020204" pitchFamily="34" charset="0"/>
              <a:buChar char="•"/>
            </a:pPr>
            <a:r>
              <a:rPr lang="en-US" sz="4400">
                <a:latin typeface="Exo 2 Medium Condensed" pitchFamily="2" charset="77"/>
                <a:cs typeface="DINCond-Regular"/>
              </a:rPr>
              <a:t>Whether a decal, use of product and/or uniform patch is required for eligibility to receive the award(s)</a:t>
            </a:r>
          </a:p>
        </p:txBody>
      </p:sp>
    </p:spTree>
    <p:extLst>
      <p:ext uri="{BB962C8B-B14F-4D97-AF65-F5344CB8AC3E}">
        <p14:creationId xmlns:p14="http://schemas.microsoft.com/office/powerpoint/2010/main" val="1157449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2A2692-A4D9-7340-9E89-04FD517A30B5}"/>
              </a:ext>
            </a:extLst>
          </p:cNvPr>
          <p:cNvSpPr/>
          <p:nvPr/>
        </p:nvSpPr>
        <p:spPr>
          <a:xfrm flipH="1">
            <a:off x="14960599" y="0"/>
            <a:ext cx="9426575" cy="1371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nvGrpSpPr>
          <p:cNvPr id="8" name="Group 7">
            <a:extLst>
              <a:ext uri="{FF2B5EF4-FFF2-40B4-BE49-F238E27FC236}">
                <a16:creationId xmlns:a16="http://schemas.microsoft.com/office/drawing/2014/main" id="{AC69C38D-78A3-BF4F-B50C-8C4E19D75276}"/>
              </a:ext>
            </a:extLst>
          </p:cNvPr>
          <p:cNvGrpSpPr/>
          <p:nvPr/>
        </p:nvGrpSpPr>
        <p:grpSpPr>
          <a:xfrm rot="5400000">
            <a:off x="8975930" y="6333812"/>
            <a:ext cx="13715998" cy="1048381"/>
            <a:chOff x="-3" y="5435546"/>
            <a:chExt cx="24387179" cy="2211182"/>
          </a:xfrm>
        </p:grpSpPr>
        <p:sp>
          <p:nvSpPr>
            <p:cNvPr id="9" name="Rectangle 8">
              <a:extLst>
                <a:ext uri="{FF2B5EF4-FFF2-40B4-BE49-F238E27FC236}">
                  <a16:creationId xmlns:a16="http://schemas.microsoft.com/office/drawing/2014/main" id="{13E5BE50-C9DF-A043-950C-B204C0B16559}"/>
                </a:ext>
              </a:extLst>
            </p:cNvPr>
            <p:cNvSpPr/>
            <p:nvPr/>
          </p:nvSpPr>
          <p:spPr>
            <a:xfrm rot="5400000">
              <a:off x="11876721" y="-5652447"/>
              <a:ext cx="633725" cy="24387174"/>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0" name="Rectangle 9">
              <a:extLst>
                <a:ext uri="{FF2B5EF4-FFF2-40B4-BE49-F238E27FC236}">
                  <a16:creationId xmlns:a16="http://schemas.microsoft.com/office/drawing/2014/main" id="{D03866B5-22EC-9D4F-9E4E-49B500AF0E27}"/>
                </a:ext>
              </a:extLst>
            </p:cNvPr>
            <p:cNvSpPr/>
            <p:nvPr/>
          </p:nvSpPr>
          <p:spPr>
            <a:xfrm rot="5400000">
              <a:off x="11876726" y="-6441178"/>
              <a:ext cx="633725" cy="24387174"/>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1" name="Rectangle 10">
              <a:extLst>
                <a:ext uri="{FF2B5EF4-FFF2-40B4-BE49-F238E27FC236}">
                  <a16:creationId xmlns:a16="http://schemas.microsoft.com/office/drawing/2014/main" id="{720C7D3B-423A-6944-9BAB-4508E6996CEA}"/>
                </a:ext>
              </a:extLst>
            </p:cNvPr>
            <p:cNvSpPr/>
            <p:nvPr/>
          </p:nvSpPr>
          <p:spPr>
            <a:xfrm rot="5400000">
              <a:off x="11876726" y="-4863721"/>
              <a:ext cx="633725" cy="24387174"/>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sp>
        <p:nvSpPr>
          <p:cNvPr id="2" name="Slide Number Placeholder 1">
            <a:extLst>
              <a:ext uri="{FF2B5EF4-FFF2-40B4-BE49-F238E27FC236}">
                <a16:creationId xmlns:a16="http://schemas.microsoft.com/office/drawing/2014/main" id="{3E6424FA-DC7A-9B40-9E43-46DD462EB204}"/>
              </a:ext>
            </a:extLst>
          </p:cNvPr>
          <p:cNvSpPr>
            <a:spLocks noGrp="1"/>
          </p:cNvSpPr>
          <p:nvPr>
            <p:ph type="sldNum" sz="quarter" idx="12"/>
          </p:nvPr>
        </p:nvSpPr>
        <p:spPr/>
        <p:txBody>
          <a:bodyPr/>
          <a:lstStyle/>
          <a:p>
            <a:fld id="{2066355A-084C-D24E-9AD2-7E4FC41EA627}" type="slidenum">
              <a:rPr lang="en-US" smtClean="0"/>
              <a:t>29</a:t>
            </a:fld>
            <a:endParaRPr lang="en-US"/>
          </a:p>
        </p:txBody>
      </p:sp>
      <p:sp>
        <p:nvSpPr>
          <p:cNvPr id="13" name="TextBox 12">
            <a:extLst>
              <a:ext uri="{FF2B5EF4-FFF2-40B4-BE49-F238E27FC236}">
                <a16:creationId xmlns:a16="http://schemas.microsoft.com/office/drawing/2014/main" id="{4E9A0F6E-E735-1091-85F4-BA977A3DE2F1}"/>
              </a:ext>
            </a:extLst>
          </p:cNvPr>
          <p:cNvSpPr txBox="1"/>
          <p:nvPr/>
        </p:nvSpPr>
        <p:spPr>
          <a:xfrm>
            <a:off x="17236659" y="5886042"/>
            <a:ext cx="7106381" cy="1452095"/>
          </a:xfrm>
          <a:prstGeom prst="rect">
            <a:avLst/>
          </a:prstGeom>
          <a:noFill/>
        </p:spPr>
        <p:txBody>
          <a:bodyPr vert="horz" wrap="square" lIns="0" tIns="0" rIns="0" bIns="0" rtlCol="0" anchor="t" anchorCtr="0">
            <a:noAutofit/>
          </a:bodyPr>
          <a:lstStyle/>
          <a:p>
            <a:pPr>
              <a:lnSpc>
                <a:spcPts val="6600"/>
              </a:lnSpc>
            </a:pPr>
            <a:r>
              <a:rPr lang="en-US" sz="5500" b="1">
                <a:solidFill>
                  <a:srgbClr val="FEEF01"/>
                </a:solidFill>
                <a:latin typeface="Exo Black" panose="02000503000000000000" pitchFamily="2" charset="77"/>
                <a:ea typeface="Geared Slab" pitchFamily="2" charset="77"/>
                <a:cs typeface="Venera"/>
              </a:rPr>
              <a:t>2023 AWARDS ​</a:t>
            </a:r>
          </a:p>
          <a:p>
            <a:pPr>
              <a:lnSpc>
                <a:spcPts val="6600"/>
              </a:lnSpc>
            </a:pPr>
            <a:r>
              <a:rPr lang="en-US" sz="5500" b="1">
                <a:solidFill>
                  <a:srgbClr val="FEEF01"/>
                </a:solidFill>
                <a:latin typeface="Exo Black" panose="02000503000000000000" pitchFamily="2" charset="77"/>
                <a:ea typeface="Geared Slab" pitchFamily="2" charset="77"/>
                <a:cs typeface="Venera"/>
              </a:rPr>
              <a:t>DECLARATIONS​</a:t>
            </a:r>
          </a:p>
        </p:txBody>
      </p:sp>
      <p:sp>
        <p:nvSpPr>
          <p:cNvPr id="14" name="TextBox 13">
            <a:extLst>
              <a:ext uri="{FF2B5EF4-FFF2-40B4-BE49-F238E27FC236}">
                <a16:creationId xmlns:a16="http://schemas.microsoft.com/office/drawing/2014/main" id="{41115E21-C324-DC11-37A0-C7BCA5B5AFF1}"/>
              </a:ext>
            </a:extLst>
          </p:cNvPr>
          <p:cNvSpPr txBox="1"/>
          <p:nvPr/>
        </p:nvSpPr>
        <p:spPr>
          <a:xfrm>
            <a:off x="1571044" y="4991252"/>
            <a:ext cx="12257314" cy="3241673"/>
          </a:xfrm>
          <a:prstGeom prst="rect">
            <a:avLst/>
          </a:prstGeom>
          <a:noFill/>
        </p:spPr>
        <p:txBody>
          <a:bodyPr wrap="square" lIns="0" tIns="0" rIns="0" bIns="0" rtlCol="0">
            <a:noAutofit/>
          </a:bodyPr>
          <a:lstStyle/>
          <a:p>
            <a:pPr>
              <a:lnSpc>
                <a:spcPts val="6000"/>
              </a:lnSpc>
              <a:spcAft>
                <a:spcPts val="2000"/>
              </a:spcAft>
            </a:pPr>
            <a:r>
              <a:rPr lang="en-US" b="1">
                <a:latin typeface="Exo 2 Condensed" pitchFamily="2" charset="77"/>
                <a:cs typeface="DINCond-Regular"/>
              </a:rPr>
              <a:t>THERE WILL BE TWO AWARDS YOU MUST </a:t>
            </a:r>
            <a:br>
              <a:rPr lang="en-US" b="1">
                <a:latin typeface="Exo 2 Condensed" pitchFamily="2" charset="77"/>
                <a:cs typeface="DINCond-Regular"/>
              </a:rPr>
            </a:br>
            <a:r>
              <a:rPr lang="en-US" b="1">
                <a:latin typeface="Exo 2 Condensed" pitchFamily="2" charset="77"/>
                <a:cs typeface="DINCond-Regular"/>
              </a:rPr>
              <a:t>DECLARE YOURSELF FOR TO BE ELIGIBLE TO WIN: </a:t>
            </a:r>
          </a:p>
          <a:p>
            <a:pPr marL="685800" indent="-685800">
              <a:lnSpc>
                <a:spcPts val="5300"/>
              </a:lnSpc>
              <a:spcAft>
                <a:spcPts val="2000"/>
              </a:spcAft>
              <a:buFont typeface="Arial" panose="020B0604020202020204" pitchFamily="34" charset="0"/>
              <a:buChar char="•"/>
            </a:pPr>
            <a:r>
              <a:rPr lang="en-US" sz="4400">
                <a:latin typeface="Exo 2 Medium Condensed" pitchFamily="2" charset="77"/>
                <a:cs typeface="DINCond-Regular"/>
              </a:rPr>
              <a:t>Bounty Rookie of the Year​</a:t>
            </a:r>
          </a:p>
          <a:p>
            <a:pPr marL="685800" indent="-685800">
              <a:lnSpc>
                <a:spcPts val="5300"/>
              </a:lnSpc>
              <a:spcAft>
                <a:spcPts val="2000"/>
              </a:spcAft>
              <a:buFont typeface="Arial" panose="020B0604020202020204" pitchFamily="34" charset="0"/>
              <a:buChar char="•"/>
            </a:pPr>
            <a:r>
              <a:rPr lang="en-US" sz="4400">
                <a:latin typeface="Exo 2 Medium Condensed" pitchFamily="2" charset="77"/>
                <a:cs typeface="DINCond-Regular"/>
              </a:rPr>
              <a:t>Cometic Crew Chief of the Year</a:t>
            </a:r>
          </a:p>
        </p:txBody>
      </p:sp>
    </p:spTree>
    <p:extLst>
      <p:ext uri="{BB962C8B-B14F-4D97-AF65-F5344CB8AC3E}">
        <p14:creationId xmlns:p14="http://schemas.microsoft.com/office/powerpoint/2010/main" val="1611034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8EA5E2-0776-8221-0EFE-7DD3DB8180F5}"/>
              </a:ext>
            </a:extLst>
          </p:cNvPr>
          <p:cNvPicPr>
            <a:picLocks noChangeAspect="1"/>
          </p:cNvPicPr>
          <p:nvPr/>
        </p:nvPicPr>
        <p:blipFill>
          <a:blip r:embed="rId3"/>
          <a:srcRect l="25" r="25"/>
          <a:stretch/>
        </p:blipFill>
        <p:spPr>
          <a:xfrm>
            <a:off x="1" y="0"/>
            <a:ext cx="24387174" cy="13724512"/>
          </a:xfrm>
          <a:prstGeom prst="rect">
            <a:avLst/>
          </a:prstGeom>
        </p:spPr>
      </p:pic>
      <p:grpSp>
        <p:nvGrpSpPr>
          <p:cNvPr id="2" name="Group 1">
            <a:extLst>
              <a:ext uri="{FF2B5EF4-FFF2-40B4-BE49-F238E27FC236}">
                <a16:creationId xmlns:a16="http://schemas.microsoft.com/office/drawing/2014/main" id="{A7F54CF8-07A5-A498-12D4-071820A364E8}"/>
              </a:ext>
            </a:extLst>
          </p:cNvPr>
          <p:cNvGrpSpPr/>
          <p:nvPr/>
        </p:nvGrpSpPr>
        <p:grpSpPr>
          <a:xfrm>
            <a:off x="-3" y="12143429"/>
            <a:ext cx="24387179" cy="1048381"/>
            <a:chOff x="-3" y="5435546"/>
            <a:chExt cx="24387179" cy="2211182"/>
          </a:xfrm>
        </p:grpSpPr>
        <p:sp>
          <p:nvSpPr>
            <p:cNvPr id="5" name="Rectangle 4">
              <a:extLst>
                <a:ext uri="{FF2B5EF4-FFF2-40B4-BE49-F238E27FC236}">
                  <a16:creationId xmlns:a16="http://schemas.microsoft.com/office/drawing/2014/main" id="{B3784B31-6280-B83A-F827-26054BC7C02D}"/>
                </a:ext>
              </a:extLst>
            </p:cNvPr>
            <p:cNvSpPr/>
            <p:nvPr/>
          </p:nvSpPr>
          <p:spPr>
            <a:xfrm rot="5400000">
              <a:off x="11876721" y="-5652447"/>
              <a:ext cx="633725" cy="24387174"/>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E4C1E31-9853-BFF4-6E4C-D3CFCE3701A4}"/>
                </a:ext>
              </a:extLst>
            </p:cNvPr>
            <p:cNvSpPr/>
            <p:nvPr/>
          </p:nvSpPr>
          <p:spPr>
            <a:xfrm rot="5400000">
              <a:off x="11876726" y="-6441178"/>
              <a:ext cx="633725" cy="24387174"/>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B093916-0D6B-9ECC-03A5-99362A00AD74}"/>
                </a:ext>
              </a:extLst>
            </p:cNvPr>
            <p:cNvSpPr/>
            <p:nvPr/>
          </p:nvSpPr>
          <p:spPr>
            <a:xfrm rot="5400000">
              <a:off x="11876726" y="-4863721"/>
              <a:ext cx="633725" cy="24387174"/>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C394759D-321D-854B-B005-C91FF5986F1E}"/>
              </a:ext>
            </a:extLst>
          </p:cNvPr>
          <p:cNvSpPr txBox="1"/>
          <p:nvPr/>
        </p:nvSpPr>
        <p:spPr>
          <a:xfrm>
            <a:off x="1571044" y="932927"/>
            <a:ext cx="12848341" cy="2008432"/>
          </a:xfrm>
          <a:prstGeom prst="rect">
            <a:avLst/>
          </a:prstGeom>
          <a:noFill/>
        </p:spPr>
        <p:txBody>
          <a:bodyPr vert="horz" wrap="square" lIns="0" tIns="0" rIns="0" bIns="0" rtlCol="0" anchor="t" anchorCtr="0">
            <a:noAutofit/>
          </a:bodyPr>
          <a:lstStyle/>
          <a:p>
            <a:pPr>
              <a:lnSpc>
                <a:spcPct val="150000"/>
              </a:lnSpc>
            </a:pPr>
            <a:r>
              <a:rPr lang="en-US" sz="5500" b="1">
                <a:solidFill>
                  <a:srgbClr val="FEEF01"/>
                </a:solidFill>
                <a:latin typeface="Exo Black" panose="02000503000000000000" pitchFamily="2" charset="77"/>
                <a:ea typeface="Geared Slab" pitchFamily="2" charset="77"/>
                <a:cs typeface="Venera"/>
              </a:rPr>
              <a:t>MARKETING STAFF</a:t>
            </a:r>
          </a:p>
          <a:p>
            <a:pPr>
              <a:lnSpc>
                <a:spcPct val="150000"/>
              </a:lnSpc>
            </a:pPr>
            <a:endParaRPr lang="en-US" sz="5500" b="1">
              <a:solidFill>
                <a:srgbClr val="FEEF01"/>
              </a:solidFill>
              <a:latin typeface="Exo Black" panose="02000503000000000000" pitchFamily="2" charset="77"/>
              <a:ea typeface="Geared Slab" pitchFamily="2" charset="77"/>
              <a:cs typeface="Venera"/>
            </a:endParaRPr>
          </a:p>
        </p:txBody>
      </p:sp>
      <p:sp>
        <p:nvSpPr>
          <p:cNvPr id="7" name="TextBox 6">
            <a:extLst>
              <a:ext uri="{FF2B5EF4-FFF2-40B4-BE49-F238E27FC236}">
                <a16:creationId xmlns:a16="http://schemas.microsoft.com/office/drawing/2014/main" id="{31B5E5AE-101F-4640-97EB-870239B50C59}"/>
              </a:ext>
            </a:extLst>
          </p:cNvPr>
          <p:cNvSpPr txBox="1"/>
          <p:nvPr/>
        </p:nvSpPr>
        <p:spPr>
          <a:xfrm>
            <a:off x="1571043" y="2553432"/>
            <a:ext cx="17052859" cy="11162568"/>
          </a:xfrm>
          <a:prstGeom prst="rect">
            <a:avLst/>
          </a:prstGeom>
          <a:noFill/>
        </p:spPr>
        <p:txBody>
          <a:bodyPr wrap="square" lIns="0" tIns="0" rIns="0" bIns="0" rtlCol="0">
            <a:noAutofit/>
          </a:bodyPr>
          <a:lstStyle/>
          <a:p>
            <a:pPr marL="457200" indent="-457200">
              <a:lnSpc>
                <a:spcPts val="4500"/>
              </a:lnSpc>
              <a:spcAft>
                <a:spcPts val="1300"/>
              </a:spcAft>
              <a:buFont typeface="Arial" panose="020B0604020202020204" pitchFamily="34" charset="0"/>
              <a:buChar char="•"/>
            </a:pPr>
            <a:r>
              <a:rPr lang="en-US" sz="4200" b="1">
                <a:solidFill>
                  <a:srgbClr val="FEEF01"/>
                </a:solidFill>
                <a:latin typeface="Exo 2 Extra Bold Expanded" pitchFamily="2" charset="77"/>
                <a:cs typeface="DINCond-Regular"/>
              </a:rPr>
              <a:t>JESSE HARRIS</a:t>
            </a:r>
            <a:br>
              <a:rPr lang="en-US" sz="4000">
                <a:solidFill>
                  <a:schemeClr val="bg1"/>
                </a:solidFill>
                <a:latin typeface="Exo 2 Condensed" pitchFamily="2" charset="77"/>
                <a:cs typeface="DINCond-Regular"/>
              </a:rPr>
            </a:br>
            <a:r>
              <a:rPr lang="en-US" sz="4000">
                <a:solidFill>
                  <a:schemeClr val="bg1"/>
                </a:solidFill>
                <a:latin typeface="Exo 2 Condensed" pitchFamily="2" charset="77"/>
                <a:cs typeface="DINCond-Regular"/>
              </a:rPr>
              <a:t>Managing Director of Partnerships and Business Operations, ARCA Menards Series </a:t>
            </a:r>
          </a:p>
          <a:p>
            <a:pPr marL="457200" indent="-457200">
              <a:lnSpc>
                <a:spcPts val="4500"/>
              </a:lnSpc>
              <a:spcAft>
                <a:spcPts val="1300"/>
              </a:spcAft>
              <a:buFont typeface="Arial" panose="020B0604020202020204" pitchFamily="34" charset="0"/>
              <a:buChar char="•"/>
            </a:pPr>
            <a:r>
              <a:rPr lang="en-US" sz="4200" b="1">
                <a:solidFill>
                  <a:srgbClr val="FEEF01"/>
                </a:solidFill>
                <a:latin typeface="Exo 2 Extra Bold Expanded" pitchFamily="2" charset="77"/>
                <a:cs typeface="DINCond-Regular"/>
              </a:rPr>
              <a:t>DAN STUART</a:t>
            </a:r>
            <a:br>
              <a:rPr lang="en-US" sz="4000">
                <a:solidFill>
                  <a:schemeClr val="bg1"/>
                </a:solidFill>
                <a:latin typeface="Exo 2 Condensed" pitchFamily="2" charset="77"/>
                <a:cs typeface="DINCond-Regular"/>
              </a:rPr>
            </a:br>
            <a:r>
              <a:rPr lang="en-US" sz="4000">
                <a:solidFill>
                  <a:schemeClr val="bg1"/>
                </a:solidFill>
                <a:latin typeface="Exo 2 Condensed" pitchFamily="2" charset="77"/>
                <a:cs typeface="DINCond-Regular"/>
              </a:rPr>
              <a:t>Director, Partnership Marketing, ARCA Menards Series</a:t>
            </a:r>
          </a:p>
          <a:p>
            <a:pPr marL="457200" indent="-457200">
              <a:lnSpc>
                <a:spcPts val="4500"/>
              </a:lnSpc>
              <a:spcAft>
                <a:spcPts val="1300"/>
              </a:spcAft>
              <a:buFont typeface="Arial" panose="020B0604020202020204" pitchFamily="34" charset="0"/>
              <a:buChar char="•"/>
            </a:pPr>
            <a:r>
              <a:rPr lang="en-US" sz="4200" b="1">
                <a:solidFill>
                  <a:srgbClr val="FEEF01"/>
                </a:solidFill>
                <a:latin typeface="Exo 2 Extra Bold Expanded" pitchFamily="2" charset="77"/>
                <a:cs typeface="DINCond-Regular"/>
              </a:rPr>
              <a:t>BOB DUVALL</a:t>
            </a:r>
            <a:br>
              <a:rPr lang="en-US" sz="4000">
                <a:solidFill>
                  <a:schemeClr val="bg1"/>
                </a:solidFill>
                <a:latin typeface="Exo 2 Condensed" pitchFamily="2" charset="77"/>
                <a:cs typeface="DINCond-Regular"/>
              </a:rPr>
            </a:br>
            <a:r>
              <a:rPr lang="en-US" sz="4000">
                <a:solidFill>
                  <a:schemeClr val="bg1"/>
                </a:solidFill>
                <a:latin typeface="Exo 2 Condensed" pitchFamily="2" charset="77"/>
                <a:cs typeface="DINCond-Regular"/>
              </a:rPr>
              <a:t>Senior Director of Business Development, NASCAR Event Management</a:t>
            </a:r>
          </a:p>
          <a:p>
            <a:pPr marL="457200" indent="-457200">
              <a:lnSpc>
                <a:spcPts val="4500"/>
              </a:lnSpc>
              <a:spcAft>
                <a:spcPts val="1300"/>
              </a:spcAft>
              <a:buFont typeface="Arial" panose="020B0604020202020204" pitchFamily="34" charset="0"/>
              <a:buChar char="•"/>
            </a:pPr>
            <a:r>
              <a:rPr lang="en-US" sz="4200" b="1">
                <a:solidFill>
                  <a:srgbClr val="FEEF01"/>
                </a:solidFill>
                <a:latin typeface="Exo 2 Extra Bold Expanded" pitchFamily="2" charset="77"/>
                <a:cs typeface="DINCond-Regular"/>
              </a:rPr>
              <a:t>LAURIE ROBINSON</a:t>
            </a:r>
            <a:br>
              <a:rPr lang="en-US" sz="4000">
                <a:solidFill>
                  <a:schemeClr val="bg1"/>
                </a:solidFill>
                <a:latin typeface="Exo 2 Condensed" pitchFamily="2" charset="77"/>
                <a:cs typeface="DINCond-Regular"/>
              </a:rPr>
            </a:br>
            <a:r>
              <a:rPr lang="en-US" sz="4000">
                <a:solidFill>
                  <a:schemeClr val="bg1"/>
                </a:solidFill>
                <a:latin typeface="Exo 2 Condensed" pitchFamily="2" charset="77"/>
                <a:cs typeface="DINCond-Regular"/>
              </a:rPr>
              <a:t>Senior Manager of Analysis Partner Sales, NASCAR</a:t>
            </a:r>
          </a:p>
          <a:p>
            <a:pPr marL="457200" indent="-457200">
              <a:lnSpc>
                <a:spcPts val="4500"/>
              </a:lnSpc>
              <a:spcAft>
                <a:spcPts val="1300"/>
              </a:spcAft>
              <a:buFont typeface="Arial" panose="020B0604020202020204" pitchFamily="34" charset="0"/>
              <a:buChar char="•"/>
            </a:pPr>
            <a:r>
              <a:rPr lang="en-US" sz="4200" b="1">
                <a:solidFill>
                  <a:srgbClr val="FEEF01"/>
                </a:solidFill>
                <a:latin typeface="Exo 2 Extra Bold Expanded" pitchFamily="2" charset="77"/>
                <a:cs typeface="DINCond-Regular"/>
              </a:rPr>
              <a:t>JACOB STOTZ</a:t>
            </a:r>
            <a:br>
              <a:rPr lang="en-US" sz="4000">
                <a:solidFill>
                  <a:schemeClr val="bg1"/>
                </a:solidFill>
                <a:latin typeface="Exo 2 Condensed" pitchFamily="2" charset="77"/>
                <a:cs typeface="DINCond-Regular"/>
              </a:rPr>
            </a:br>
            <a:r>
              <a:rPr lang="en-US" sz="4000">
                <a:solidFill>
                  <a:schemeClr val="bg1"/>
                </a:solidFill>
                <a:latin typeface="Exo 2 Condensed" pitchFamily="2" charset="77"/>
                <a:cs typeface="DINCond-Regular"/>
              </a:rPr>
              <a:t>Senior Manager, Marketing and Events, ARCA Menards Series </a:t>
            </a:r>
          </a:p>
          <a:p>
            <a:pPr marL="457200" indent="-457200">
              <a:lnSpc>
                <a:spcPts val="4500"/>
              </a:lnSpc>
              <a:spcAft>
                <a:spcPts val="1300"/>
              </a:spcAft>
              <a:buFont typeface="Arial" panose="020B0604020202020204" pitchFamily="34" charset="0"/>
              <a:buChar char="•"/>
            </a:pPr>
            <a:r>
              <a:rPr lang="en-US" sz="4200" b="1">
                <a:solidFill>
                  <a:srgbClr val="FEEF01"/>
                </a:solidFill>
                <a:latin typeface="Exo 2 Extra Bold Expanded" pitchFamily="2" charset="77"/>
                <a:cs typeface="DINCond-Regular"/>
              </a:rPr>
              <a:t>LAUREN WESCOAT</a:t>
            </a:r>
            <a:br>
              <a:rPr lang="en-US" sz="4000">
                <a:solidFill>
                  <a:schemeClr val="bg1"/>
                </a:solidFill>
                <a:latin typeface="Exo 2 Condensed" pitchFamily="2" charset="77"/>
                <a:cs typeface="DINCond-Regular"/>
              </a:rPr>
            </a:br>
            <a:r>
              <a:rPr lang="en-US" sz="4000">
                <a:solidFill>
                  <a:schemeClr val="bg1"/>
                </a:solidFill>
                <a:latin typeface="Exo 2 Condensed" pitchFamily="2" charset="77"/>
                <a:cs typeface="DINCond-Regular"/>
              </a:rPr>
              <a:t>Director, Touring Series Racing Operations</a:t>
            </a:r>
          </a:p>
          <a:p>
            <a:pPr marL="457200" indent="-457200">
              <a:lnSpc>
                <a:spcPts val="4500"/>
              </a:lnSpc>
              <a:spcAft>
                <a:spcPts val="1300"/>
              </a:spcAft>
              <a:buFont typeface="Arial" panose="020B0604020202020204" pitchFamily="34" charset="0"/>
              <a:buChar char="•"/>
            </a:pPr>
            <a:r>
              <a:rPr lang="en-US" sz="4200" b="1">
                <a:solidFill>
                  <a:srgbClr val="FEEF01"/>
                </a:solidFill>
                <a:latin typeface="Exo 2 Extra Bold Expanded" pitchFamily="2" charset="77"/>
                <a:cs typeface="DINCond-Regular"/>
              </a:rPr>
              <a:t>RYAN MUSIALOWSKI</a:t>
            </a:r>
            <a:br>
              <a:rPr lang="en-US" sz="4000">
                <a:solidFill>
                  <a:schemeClr val="bg1"/>
                </a:solidFill>
                <a:latin typeface="Exo 2 Condensed" pitchFamily="2" charset="77"/>
                <a:cs typeface="DINCond-Regular"/>
              </a:rPr>
            </a:br>
            <a:r>
              <a:rPr lang="en-US" sz="4000">
                <a:solidFill>
                  <a:schemeClr val="bg1"/>
                </a:solidFill>
                <a:latin typeface="Exo 2 Condensed" pitchFamily="2" charset="77"/>
                <a:cs typeface="DINCond-Regular"/>
              </a:rPr>
              <a:t>Senior Coordinator, Touring Series Racing Operations</a:t>
            </a:r>
          </a:p>
          <a:p>
            <a:pPr marL="457200" indent="-457200">
              <a:lnSpc>
                <a:spcPts val="4500"/>
              </a:lnSpc>
              <a:spcAft>
                <a:spcPts val="1300"/>
              </a:spcAft>
              <a:buFont typeface="Arial" panose="020B0604020202020204" pitchFamily="34" charset="0"/>
              <a:buChar char="•"/>
            </a:pPr>
            <a:endParaRPr lang="en-US" sz="4000">
              <a:solidFill>
                <a:schemeClr val="bg1"/>
              </a:solidFill>
              <a:latin typeface="Exo 2 Condensed" pitchFamily="2" charset="77"/>
              <a:cs typeface="DINCond-Regular"/>
            </a:endParaRPr>
          </a:p>
        </p:txBody>
      </p:sp>
      <p:sp>
        <p:nvSpPr>
          <p:cNvPr id="3" name="Slide Number Placeholder 2">
            <a:extLst>
              <a:ext uri="{FF2B5EF4-FFF2-40B4-BE49-F238E27FC236}">
                <a16:creationId xmlns:a16="http://schemas.microsoft.com/office/drawing/2014/main" id="{F5A40F18-E2B6-6F4A-B6B2-1919FFF063FA}"/>
              </a:ext>
            </a:extLst>
          </p:cNvPr>
          <p:cNvSpPr>
            <a:spLocks noGrp="1"/>
          </p:cNvSpPr>
          <p:nvPr>
            <p:ph type="sldNum" sz="quarter" idx="12"/>
          </p:nvPr>
        </p:nvSpPr>
        <p:spPr/>
        <p:txBody>
          <a:bodyPr/>
          <a:lstStyle/>
          <a:p>
            <a:fld id="{2066355A-084C-D24E-9AD2-7E4FC41EA627}" type="slidenum">
              <a:rPr lang="en-US" smtClean="0"/>
              <a:t>3</a:t>
            </a:fld>
            <a:endParaRPr lang="en-US"/>
          </a:p>
        </p:txBody>
      </p:sp>
    </p:spTree>
    <p:extLst>
      <p:ext uri="{BB962C8B-B14F-4D97-AF65-F5344CB8AC3E}">
        <p14:creationId xmlns:p14="http://schemas.microsoft.com/office/powerpoint/2010/main" val="846490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2A2692-A4D9-7340-9E89-04FD517A30B5}"/>
              </a:ext>
            </a:extLst>
          </p:cNvPr>
          <p:cNvSpPr/>
          <p:nvPr/>
        </p:nvSpPr>
        <p:spPr>
          <a:xfrm flipH="1">
            <a:off x="14960599" y="0"/>
            <a:ext cx="9426575" cy="1371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nvGrpSpPr>
          <p:cNvPr id="8" name="Group 7">
            <a:extLst>
              <a:ext uri="{FF2B5EF4-FFF2-40B4-BE49-F238E27FC236}">
                <a16:creationId xmlns:a16="http://schemas.microsoft.com/office/drawing/2014/main" id="{AC69C38D-78A3-BF4F-B50C-8C4E19D75276}"/>
              </a:ext>
            </a:extLst>
          </p:cNvPr>
          <p:cNvGrpSpPr/>
          <p:nvPr/>
        </p:nvGrpSpPr>
        <p:grpSpPr>
          <a:xfrm rot="5400000">
            <a:off x="8975930" y="6333812"/>
            <a:ext cx="13715998" cy="1048381"/>
            <a:chOff x="-3" y="5435546"/>
            <a:chExt cx="24387179" cy="2211182"/>
          </a:xfrm>
        </p:grpSpPr>
        <p:sp>
          <p:nvSpPr>
            <p:cNvPr id="9" name="Rectangle 8">
              <a:extLst>
                <a:ext uri="{FF2B5EF4-FFF2-40B4-BE49-F238E27FC236}">
                  <a16:creationId xmlns:a16="http://schemas.microsoft.com/office/drawing/2014/main" id="{13E5BE50-C9DF-A043-950C-B204C0B16559}"/>
                </a:ext>
              </a:extLst>
            </p:cNvPr>
            <p:cNvSpPr/>
            <p:nvPr/>
          </p:nvSpPr>
          <p:spPr>
            <a:xfrm rot="5400000">
              <a:off x="11876721" y="-5652447"/>
              <a:ext cx="633725" cy="24387174"/>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0" name="Rectangle 9">
              <a:extLst>
                <a:ext uri="{FF2B5EF4-FFF2-40B4-BE49-F238E27FC236}">
                  <a16:creationId xmlns:a16="http://schemas.microsoft.com/office/drawing/2014/main" id="{D03866B5-22EC-9D4F-9E4E-49B500AF0E27}"/>
                </a:ext>
              </a:extLst>
            </p:cNvPr>
            <p:cNvSpPr/>
            <p:nvPr/>
          </p:nvSpPr>
          <p:spPr>
            <a:xfrm rot="5400000">
              <a:off x="11876726" y="-6441178"/>
              <a:ext cx="633725" cy="24387174"/>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1" name="Rectangle 10">
              <a:extLst>
                <a:ext uri="{FF2B5EF4-FFF2-40B4-BE49-F238E27FC236}">
                  <a16:creationId xmlns:a16="http://schemas.microsoft.com/office/drawing/2014/main" id="{720C7D3B-423A-6944-9BAB-4508E6996CEA}"/>
                </a:ext>
              </a:extLst>
            </p:cNvPr>
            <p:cNvSpPr/>
            <p:nvPr/>
          </p:nvSpPr>
          <p:spPr>
            <a:xfrm rot="5400000">
              <a:off x="11876726" y="-4863721"/>
              <a:ext cx="633725" cy="24387174"/>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sp>
        <p:nvSpPr>
          <p:cNvPr id="2" name="Slide Number Placeholder 1">
            <a:extLst>
              <a:ext uri="{FF2B5EF4-FFF2-40B4-BE49-F238E27FC236}">
                <a16:creationId xmlns:a16="http://schemas.microsoft.com/office/drawing/2014/main" id="{3E6424FA-DC7A-9B40-9E43-46DD462EB204}"/>
              </a:ext>
            </a:extLst>
          </p:cNvPr>
          <p:cNvSpPr>
            <a:spLocks noGrp="1"/>
          </p:cNvSpPr>
          <p:nvPr>
            <p:ph type="sldNum" sz="quarter" idx="12"/>
          </p:nvPr>
        </p:nvSpPr>
        <p:spPr/>
        <p:txBody>
          <a:bodyPr/>
          <a:lstStyle/>
          <a:p>
            <a:fld id="{2066355A-084C-D24E-9AD2-7E4FC41EA627}" type="slidenum">
              <a:rPr lang="en-US" smtClean="0"/>
              <a:t>30</a:t>
            </a:fld>
            <a:endParaRPr lang="en-US"/>
          </a:p>
        </p:txBody>
      </p:sp>
      <p:sp>
        <p:nvSpPr>
          <p:cNvPr id="13" name="TextBox 12">
            <a:extLst>
              <a:ext uri="{FF2B5EF4-FFF2-40B4-BE49-F238E27FC236}">
                <a16:creationId xmlns:a16="http://schemas.microsoft.com/office/drawing/2014/main" id="{4E9A0F6E-E735-1091-85F4-BA977A3DE2F1}"/>
              </a:ext>
            </a:extLst>
          </p:cNvPr>
          <p:cNvSpPr txBox="1"/>
          <p:nvPr/>
        </p:nvSpPr>
        <p:spPr>
          <a:xfrm>
            <a:off x="17116403" y="5886042"/>
            <a:ext cx="7106381" cy="1452095"/>
          </a:xfrm>
          <a:prstGeom prst="rect">
            <a:avLst/>
          </a:prstGeom>
          <a:noFill/>
        </p:spPr>
        <p:txBody>
          <a:bodyPr vert="horz" wrap="square" lIns="0" tIns="0" rIns="0" bIns="0" rtlCol="0" anchor="t" anchorCtr="0">
            <a:noAutofit/>
          </a:bodyPr>
          <a:lstStyle/>
          <a:p>
            <a:pPr>
              <a:lnSpc>
                <a:spcPts val="6600"/>
              </a:lnSpc>
            </a:pPr>
            <a:r>
              <a:rPr lang="en-US" sz="5500" b="1">
                <a:solidFill>
                  <a:srgbClr val="FEEF01"/>
                </a:solidFill>
                <a:latin typeface="Exo Black" panose="02000503000000000000" pitchFamily="2" charset="77"/>
                <a:ea typeface="Geared Slab" pitchFamily="2" charset="77"/>
                <a:cs typeface="Venera"/>
              </a:rPr>
              <a:t>SPONSOR </a:t>
            </a:r>
            <a:br>
              <a:rPr lang="en-US" sz="5500" b="1">
                <a:solidFill>
                  <a:srgbClr val="FEEF01"/>
                </a:solidFill>
                <a:latin typeface="Exo Black" panose="02000503000000000000" pitchFamily="2" charset="77"/>
                <a:ea typeface="Geared Slab" pitchFamily="2" charset="77"/>
                <a:cs typeface="Venera"/>
              </a:rPr>
            </a:br>
            <a:r>
              <a:rPr lang="en-US" sz="5500" b="1">
                <a:solidFill>
                  <a:srgbClr val="FEEF01"/>
                </a:solidFill>
                <a:latin typeface="Exo Black" panose="02000503000000000000" pitchFamily="2" charset="77"/>
                <a:ea typeface="Geared Slab" pitchFamily="2" charset="77"/>
                <a:cs typeface="Venera"/>
              </a:rPr>
              <a:t>GUIDELINES</a:t>
            </a:r>
          </a:p>
          <a:p>
            <a:pPr>
              <a:lnSpc>
                <a:spcPts val="6600"/>
              </a:lnSpc>
            </a:pPr>
            <a:endParaRPr lang="en-US" sz="5500" b="1">
              <a:solidFill>
                <a:srgbClr val="FEEF01"/>
              </a:solidFill>
              <a:latin typeface="Exo Black" panose="02000503000000000000" pitchFamily="2" charset="77"/>
              <a:ea typeface="Geared Slab" pitchFamily="2" charset="77"/>
              <a:cs typeface="Venera"/>
            </a:endParaRPr>
          </a:p>
          <a:p>
            <a:pPr>
              <a:lnSpc>
                <a:spcPts val="6600"/>
              </a:lnSpc>
            </a:pPr>
            <a:endParaRPr lang="en-US" sz="5500" b="1">
              <a:solidFill>
                <a:srgbClr val="FEEF01"/>
              </a:solidFill>
              <a:latin typeface="Exo Black" panose="02000503000000000000" pitchFamily="2" charset="77"/>
              <a:ea typeface="Geared Slab" pitchFamily="2" charset="77"/>
              <a:cs typeface="Venera"/>
            </a:endParaRPr>
          </a:p>
        </p:txBody>
      </p:sp>
      <p:sp>
        <p:nvSpPr>
          <p:cNvPr id="14" name="TextBox 13">
            <a:extLst>
              <a:ext uri="{FF2B5EF4-FFF2-40B4-BE49-F238E27FC236}">
                <a16:creationId xmlns:a16="http://schemas.microsoft.com/office/drawing/2014/main" id="{41115E21-C324-DC11-37A0-C7BCA5B5AFF1}"/>
              </a:ext>
            </a:extLst>
          </p:cNvPr>
          <p:cNvSpPr txBox="1"/>
          <p:nvPr/>
        </p:nvSpPr>
        <p:spPr>
          <a:xfrm>
            <a:off x="1571044" y="3515683"/>
            <a:ext cx="12257314" cy="6192812"/>
          </a:xfrm>
          <a:prstGeom prst="rect">
            <a:avLst/>
          </a:prstGeom>
          <a:noFill/>
        </p:spPr>
        <p:txBody>
          <a:bodyPr wrap="square" lIns="0" tIns="0" rIns="0" bIns="0" rtlCol="0">
            <a:noAutofit/>
          </a:bodyPr>
          <a:lstStyle/>
          <a:p>
            <a:pPr>
              <a:lnSpc>
                <a:spcPts val="5300"/>
              </a:lnSpc>
              <a:spcAft>
                <a:spcPts val="2500"/>
              </a:spcAft>
            </a:pPr>
            <a:r>
              <a:rPr lang="en-US" sz="3800">
                <a:latin typeface="Exo 2 Medium Condensed" pitchFamily="2" charset="77"/>
                <a:cs typeface="DINCond-Regular"/>
              </a:rPr>
              <a:t>Teams with potential sponsorship that may fall into a questionable classification must contact ARCA for prior approval, in writing. ​</a:t>
            </a:r>
          </a:p>
          <a:p>
            <a:pPr>
              <a:lnSpc>
                <a:spcPts val="5300"/>
              </a:lnSpc>
              <a:spcAft>
                <a:spcPts val="2500"/>
              </a:spcAft>
            </a:pPr>
            <a:r>
              <a:rPr lang="en-US" sz="3800">
                <a:latin typeface="Exo 2 Medium Condensed" pitchFamily="2" charset="77"/>
                <a:cs typeface="DINCond-Regular"/>
              </a:rPr>
              <a:t>Some Example Industries Include: Gambling, Political Campaigns, Political Super-</a:t>
            </a:r>
            <a:r>
              <a:rPr lang="en-US" sz="3800" err="1">
                <a:latin typeface="Exo 2 Medium Condensed" pitchFamily="2" charset="77"/>
                <a:cs typeface="DINCond-Regular"/>
              </a:rPr>
              <a:t>Pacs</a:t>
            </a:r>
            <a:r>
              <a:rPr lang="en-US" sz="3800">
                <a:latin typeface="Exo 2 Medium Condensed" pitchFamily="2" charset="77"/>
                <a:cs typeface="DINCond-Regular"/>
              </a:rPr>
              <a:t>, Tobacco, CBD, Firearms, Distilled Spirits.  </a:t>
            </a:r>
          </a:p>
          <a:p>
            <a:pPr>
              <a:lnSpc>
                <a:spcPts val="5300"/>
              </a:lnSpc>
              <a:spcAft>
                <a:spcPts val="2500"/>
              </a:spcAft>
            </a:pPr>
            <a:r>
              <a:rPr lang="en-US" sz="3600">
                <a:latin typeface="Exo 2 Medium Condensed" pitchFamily="2" charset="77"/>
                <a:cs typeface="DINCond-Regular"/>
              </a:rPr>
              <a:t>For any team sponsor questions, please contact: </a:t>
            </a:r>
            <a:br>
              <a:rPr lang="en-US" sz="3600">
                <a:latin typeface="Exo 2 Medium Condensed" pitchFamily="2" charset="77"/>
                <a:cs typeface="DINCond-Regular"/>
              </a:rPr>
            </a:br>
            <a:r>
              <a:rPr lang="en-US" sz="3600" b="1">
                <a:solidFill>
                  <a:srgbClr val="E13C29"/>
                </a:solidFill>
                <a:latin typeface="Exo 2 Condensed" pitchFamily="2" charset="77"/>
                <a:cs typeface="DINCond-Regular"/>
              </a:rPr>
              <a:t>Jacob </a:t>
            </a:r>
            <a:r>
              <a:rPr lang="en-US" sz="3600" b="1" err="1">
                <a:solidFill>
                  <a:srgbClr val="E13C29"/>
                </a:solidFill>
                <a:latin typeface="Exo 2 Condensed" pitchFamily="2" charset="77"/>
                <a:cs typeface="DINCond-Regular"/>
              </a:rPr>
              <a:t>Stotz</a:t>
            </a:r>
            <a:r>
              <a:rPr lang="en-US" sz="3600" b="1">
                <a:solidFill>
                  <a:srgbClr val="E13C29"/>
                </a:solidFill>
                <a:latin typeface="Exo 2 Condensed" pitchFamily="2" charset="77"/>
                <a:cs typeface="DINCond-Regular"/>
              </a:rPr>
              <a:t> - </a:t>
            </a:r>
            <a:r>
              <a:rPr lang="en-US" sz="3600" b="1" err="1">
                <a:solidFill>
                  <a:srgbClr val="E13C29"/>
                </a:solidFill>
                <a:latin typeface="Exo 2 Condensed" pitchFamily="2" charset="77"/>
                <a:cs typeface="DINCond-Regular"/>
              </a:rPr>
              <a:t>jstotz@arcaracing.com</a:t>
            </a:r>
            <a:endParaRPr lang="en-US" sz="3800">
              <a:latin typeface="Exo 2 Medium Condensed" pitchFamily="2" charset="77"/>
              <a:cs typeface="DINCond-Regular"/>
            </a:endParaRPr>
          </a:p>
          <a:p>
            <a:pPr>
              <a:lnSpc>
                <a:spcPts val="5300"/>
              </a:lnSpc>
              <a:spcAft>
                <a:spcPts val="2500"/>
              </a:spcAft>
            </a:pPr>
            <a:r>
              <a:rPr lang="en-US" sz="3800">
                <a:latin typeface="Exo 2 Medium Condensed" pitchFamily="2" charset="77"/>
                <a:cs typeface="DINCond-Regular"/>
              </a:rPr>
              <a:t>ARCA MAY REJECT ANY PLAN OR SPONSOR IN ITS SOLE DISCRETION, WITHOUT REFERENCE TO THESE GUIDELINES. </a:t>
            </a:r>
          </a:p>
        </p:txBody>
      </p:sp>
    </p:spTree>
    <p:extLst>
      <p:ext uri="{BB962C8B-B14F-4D97-AF65-F5344CB8AC3E}">
        <p14:creationId xmlns:p14="http://schemas.microsoft.com/office/powerpoint/2010/main" val="349982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2A2692-A4D9-7340-9E89-04FD517A30B5}"/>
              </a:ext>
            </a:extLst>
          </p:cNvPr>
          <p:cNvSpPr/>
          <p:nvPr/>
        </p:nvSpPr>
        <p:spPr>
          <a:xfrm flipH="1">
            <a:off x="14960599" y="0"/>
            <a:ext cx="9426575" cy="1371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nvGrpSpPr>
          <p:cNvPr id="8" name="Group 7">
            <a:extLst>
              <a:ext uri="{FF2B5EF4-FFF2-40B4-BE49-F238E27FC236}">
                <a16:creationId xmlns:a16="http://schemas.microsoft.com/office/drawing/2014/main" id="{AC69C38D-78A3-BF4F-B50C-8C4E19D75276}"/>
              </a:ext>
            </a:extLst>
          </p:cNvPr>
          <p:cNvGrpSpPr/>
          <p:nvPr/>
        </p:nvGrpSpPr>
        <p:grpSpPr>
          <a:xfrm rot="5400000">
            <a:off x="8975930" y="6333812"/>
            <a:ext cx="13715998" cy="1048381"/>
            <a:chOff x="-3" y="5435546"/>
            <a:chExt cx="24387179" cy="2211182"/>
          </a:xfrm>
        </p:grpSpPr>
        <p:sp>
          <p:nvSpPr>
            <p:cNvPr id="9" name="Rectangle 8">
              <a:extLst>
                <a:ext uri="{FF2B5EF4-FFF2-40B4-BE49-F238E27FC236}">
                  <a16:creationId xmlns:a16="http://schemas.microsoft.com/office/drawing/2014/main" id="{13E5BE50-C9DF-A043-950C-B204C0B16559}"/>
                </a:ext>
              </a:extLst>
            </p:cNvPr>
            <p:cNvSpPr/>
            <p:nvPr/>
          </p:nvSpPr>
          <p:spPr>
            <a:xfrm rot="5400000">
              <a:off x="11876721" y="-5652447"/>
              <a:ext cx="633725" cy="24387174"/>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0" name="Rectangle 9">
              <a:extLst>
                <a:ext uri="{FF2B5EF4-FFF2-40B4-BE49-F238E27FC236}">
                  <a16:creationId xmlns:a16="http://schemas.microsoft.com/office/drawing/2014/main" id="{D03866B5-22EC-9D4F-9E4E-49B500AF0E27}"/>
                </a:ext>
              </a:extLst>
            </p:cNvPr>
            <p:cNvSpPr/>
            <p:nvPr/>
          </p:nvSpPr>
          <p:spPr>
            <a:xfrm rot="5400000">
              <a:off x="11876726" y="-6441178"/>
              <a:ext cx="633725" cy="24387174"/>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1" name="Rectangle 10">
              <a:extLst>
                <a:ext uri="{FF2B5EF4-FFF2-40B4-BE49-F238E27FC236}">
                  <a16:creationId xmlns:a16="http://schemas.microsoft.com/office/drawing/2014/main" id="{720C7D3B-423A-6944-9BAB-4508E6996CEA}"/>
                </a:ext>
              </a:extLst>
            </p:cNvPr>
            <p:cNvSpPr/>
            <p:nvPr/>
          </p:nvSpPr>
          <p:spPr>
            <a:xfrm rot="5400000">
              <a:off x="11876726" y="-4863721"/>
              <a:ext cx="633725" cy="24387174"/>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sp>
        <p:nvSpPr>
          <p:cNvPr id="2" name="Slide Number Placeholder 1">
            <a:extLst>
              <a:ext uri="{FF2B5EF4-FFF2-40B4-BE49-F238E27FC236}">
                <a16:creationId xmlns:a16="http://schemas.microsoft.com/office/drawing/2014/main" id="{3E6424FA-DC7A-9B40-9E43-46DD462EB204}"/>
              </a:ext>
            </a:extLst>
          </p:cNvPr>
          <p:cNvSpPr>
            <a:spLocks noGrp="1"/>
          </p:cNvSpPr>
          <p:nvPr>
            <p:ph type="sldNum" sz="quarter" idx="12"/>
          </p:nvPr>
        </p:nvSpPr>
        <p:spPr/>
        <p:txBody>
          <a:bodyPr/>
          <a:lstStyle/>
          <a:p>
            <a:fld id="{2066355A-084C-D24E-9AD2-7E4FC41EA627}" type="slidenum">
              <a:rPr lang="en-US" smtClean="0"/>
              <a:t>31</a:t>
            </a:fld>
            <a:endParaRPr lang="en-US"/>
          </a:p>
        </p:txBody>
      </p:sp>
      <p:sp>
        <p:nvSpPr>
          <p:cNvPr id="13" name="TextBox 12">
            <a:extLst>
              <a:ext uri="{FF2B5EF4-FFF2-40B4-BE49-F238E27FC236}">
                <a16:creationId xmlns:a16="http://schemas.microsoft.com/office/drawing/2014/main" id="{4E9A0F6E-E735-1091-85F4-BA977A3DE2F1}"/>
              </a:ext>
            </a:extLst>
          </p:cNvPr>
          <p:cNvSpPr txBox="1"/>
          <p:nvPr/>
        </p:nvSpPr>
        <p:spPr>
          <a:xfrm>
            <a:off x="17236659" y="5886042"/>
            <a:ext cx="7106381" cy="1452095"/>
          </a:xfrm>
          <a:prstGeom prst="rect">
            <a:avLst/>
          </a:prstGeom>
          <a:noFill/>
        </p:spPr>
        <p:txBody>
          <a:bodyPr vert="horz" wrap="square" lIns="0" tIns="0" rIns="0" bIns="0" rtlCol="0" anchor="t" anchorCtr="0">
            <a:noAutofit/>
          </a:bodyPr>
          <a:lstStyle/>
          <a:p>
            <a:pPr>
              <a:lnSpc>
                <a:spcPts val="6600"/>
              </a:lnSpc>
            </a:pPr>
            <a:r>
              <a:rPr lang="en-US" sz="5500" b="1">
                <a:solidFill>
                  <a:srgbClr val="FEEF01"/>
                </a:solidFill>
                <a:latin typeface="Exo Black" panose="02000503000000000000" pitchFamily="2" charset="77"/>
                <a:ea typeface="Geared Slab" pitchFamily="2" charset="77"/>
                <a:cs typeface="Venera"/>
              </a:rPr>
              <a:t>TEAM AT </a:t>
            </a:r>
            <a:br>
              <a:rPr lang="en-US" sz="5500" b="1">
                <a:solidFill>
                  <a:srgbClr val="FEEF01"/>
                </a:solidFill>
                <a:latin typeface="Exo Black" panose="02000503000000000000" pitchFamily="2" charset="77"/>
                <a:ea typeface="Geared Slab" pitchFamily="2" charset="77"/>
                <a:cs typeface="Venera"/>
              </a:rPr>
            </a:br>
            <a:r>
              <a:rPr lang="en-US" sz="5500" b="1">
                <a:solidFill>
                  <a:srgbClr val="FEEF01"/>
                </a:solidFill>
                <a:latin typeface="Exo Black" panose="02000503000000000000" pitchFamily="2" charset="77"/>
                <a:ea typeface="Geared Slab" pitchFamily="2" charset="77"/>
                <a:cs typeface="Venera"/>
              </a:rPr>
              <a:t>TRACK ​NEEDS​</a:t>
            </a:r>
          </a:p>
        </p:txBody>
      </p:sp>
      <p:sp>
        <p:nvSpPr>
          <p:cNvPr id="14" name="TextBox 13">
            <a:extLst>
              <a:ext uri="{FF2B5EF4-FFF2-40B4-BE49-F238E27FC236}">
                <a16:creationId xmlns:a16="http://schemas.microsoft.com/office/drawing/2014/main" id="{41115E21-C324-DC11-37A0-C7BCA5B5AFF1}"/>
              </a:ext>
            </a:extLst>
          </p:cNvPr>
          <p:cNvSpPr txBox="1"/>
          <p:nvPr/>
        </p:nvSpPr>
        <p:spPr>
          <a:xfrm>
            <a:off x="1571044" y="2831290"/>
            <a:ext cx="11534220" cy="8053420"/>
          </a:xfrm>
          <a:prstGeom prst="rect">
            <a:avLst/>
          </a:prstGeom>
          <a:noFill/>
        </p:spPr>
        <p:txBody>
          <a:bodyPr wrap="square" lIns="0" tIns="0" rIns="0" bIns="0" rtlCol="0">
            <a:noAutofit/>
          </a:bodyPr>
          <a:lstStyle/>
          <a:p>
            <a:pPr>
              <a:lnSpc>
                <a:spcPts val="6000"/>
              </a:lnSpc>
              <a:spcAft>
                <a:spcPts val="2000"/>
              </a:spcAft>
            </a:pPr>
            <a:r>
              <a:rPr lang="en-US" sz="5200" b="1">
                <a:latin typeface="Exo 2 Condensed" pitchFamily="2" charset="77"/>
                <a:cs typeface="DINCond-Regular"/>
              </a:rPr>
              <a:t>THESE ASSETS HAVE BEGUN TO RETURN TO PRE-PANDEMIC LEVELS OF AVAILABILITY.</a:t>
            </a:r>
          </a:p>
          <a:p>
            <a:pPr marL="685800" indent="-685800">
              <a:lnSpc>
                <a:spcPts val="6000"/>
              </a:lnSpc>
              <a:spcAft>
                <a:spcPts val="2000"/>
              </a:spcAft>
              <a:buFont typeface="Arial" panose="020B0604020202020204" pitchFamily="34" charset="0"/>
              <a:buChar char="•"/>
            </a:pPr>
            <a:r>
              <a:rPr lang="en-US" sz="5000">
                <a:latin typeface="Exo 2 Medium Condensed" pitchFamily="2" charset="77"/>
                <a:cs typeface="DINCond-Regular"/>
              </a:rPr>
              <a:t>Guests Garage Passes​</a:t>
            </a:r>
          </a:p>
          <a:p>
            <a:pPr marL="685800" indent="-685800">
              <a:lnSpc>
                <a:spcPts val="6000"/>
              </a:lnSpc>
              <a:spcAft>
                <a:spcPts val="2000"/>
              </a:spcAft>
              <a:buFont typeface="Arial" panose="020B0604020202020204" pitchFamily="34" charset="0"/>
              <a:buChar char="•"/>
            </a:pPr>
            <a:r>
              <a:rPr lang="en-US" sz="5000">
                <a:latin typeface="Exo 2 Medium Condensed" pitchFamily="2" charset="77"/>
                <a:cs typeface="DINCond-Regular"/>
              </a:rPr>
              <a:t>Grandstand Tickets​</a:t>
            </a:r>
          </a:p>
          <a:p>
            <a:pPr marL="685800" indent="-685800">
              <a:lnSpc>
                <a:spcPts val="6000"/>
              </a:lnSpc>
              <a:spcAft>
                <a:spcPts val="2000"/>
              </a:spcAft>
              <a:buFont typeface="Arial" panose="020B0604020202020204" pitchFamily="34" charset="0"/>
              <a:buChar char="•"/>
            </a:pPr>
            <a:r>
              <a:rPr lang="en-US" sz="5000">
                <a:latin typeface="Exo 2 Medium Condensed" pitchFamily="2" charset="77"/>
                <a:cs typeface="DINCond-Regular"/>
              </a:rPr>
              <a:t>Suite Access​</a:t>
            </a:r>
          </a:p>
          <a:p>
            <a:pPr marL="685800" indent="-685800">
              <a:lnSpc>
                <a:spcPts val="6000"/>
              </a:lnSpc>
              <a:spcAft>
                <a:spcPts val="2000"/>
              </a:spcAft>
              <a:buFont typeface="Arial" panose="020B0604020202020204" pitchFamily="34" charset="0"/>
              <a:buChar char="•"/>
            </a:pPr>
            <a:r>
              <a:rPr lang="en-US" sz="5000">
                <a:latin typeface="Exo 2 Medium Condensed" pitchFamily="2" charset="77"/>
                <a:cs typeface="DINCond-Regular"/>
              </a:rPr>
              <a:t>Hospitality​</a:t>
            </a:r>
          </a:p>
          <a:p>
            <a:pPr marL="685800" indent="-685800">
              <a:lnSpc>
                <a:spcPts val="6000"/>
              </a:lnSpc>
              <a:spcAft>
                <a:spcPts val="2000"/>
              </a:spcAft>
              <a:buFont typeface="Arial" panose="020B0604020202020204" pitchFamily="34" charset="0"/>
              <a:buChar char="•"/>
            </a:pPr>
            <a:r>
              <a:rPr lang="en-US" sz="5000">
                <a:latin typeface="Exo 2 Medium Condensed" pitchFamily="2" charset="77"/>
                <a:cs typeface="DINCond-Regular"/>
              </a:rPr>
              <a:t>Display</a:t>
            </a:r>
          </a:p>
          <a:p>
            <a:pPr>
              <a:lnSpc>
                <a:spcPts val="5300"/>
              </a:lnSpc>
              <a:spcAft>
                <a:spcPts val="2500"/>
              </a:spcAft>
            </a:pPr>
            <a:r>
              <a:rPr lang="en-US" sz="4000">
                <a:latin typeface="Exo 2 Medium Condensed" pitchFamily="2" charset="77"/>
                <a:cs typeface="DINCond-Regular"/>
              </a:rPr>
              <a:t>Teams interested in purchasing/acquiring at-track assets</a:t>
            </a:r>
            <a:br>
              <a:rPr lang="en-US" sz="4000">
                <a:latin typeface="Exo 2 Medium Condensed" pitchFamily="2" charset="77"/>
                <a:cs typeface="DINCond-Regular"/>
              </a:rPr>
            </a:br>
            <a:r>
              <a:rPr lang="en-US" sz="4000">
                <a:latin typeface="Exo 2 Medium Condensed" pitchFamily="2" charset="77"/>
                <a:cs typeface="DINCond-Regular"/>
              </a:rPr>
              <a:t>should contact </a:t>
            </a:r>
            <a:r>
              <a:rPr lang="en-US" sz="4000" b="1">
                <a:solidFill>
                  <a:srgbClr val="E13C29"/>
                </a:solidFill>
                <a:latin typeface="Exo 2 Condensed" pitchFamily="2" charset="77"/>
                <a:cs typeface="DINCond-Regular"/>
              </a:rPr>
              <a:t>Jacob </a:t>
            </a:r>
            <a:r>
              <a:rPr lang="en-US" sz="4000" b="1" err="1">
                <a:solidFill>
                  <a:srgbClr val="E13C29"/>
                </a:solidFill>
                <a:latin typeface="Exo 2 Condensed" pitchFamily="2" charset="77"/>
                <a:cs typeface="DINCond-Regular"/>
              </a:rPr>
              <a:t>Stotz</a:t>
            </a:r>
            <a:r>
              <a:rPr lang="en-US" sz="4000" b="1">
                <a:solidFill>
                  <a:srgbClr val="E13C29"/>
                </a:solidFill>
                <a:latin typeface="Exo 2 Condensed" pitchFamily="2" charset="77"/>
                <a:cs typeface="DINCond-Regular"/>
              </a:rPr>
              <a:t> - </a:t>
            </a:r>
            <a:r>
              <a:rPr lang="en-US" sz="4000" b="1" err="1">
                <a:solidFill>
                  <a:srgbClr val="E13C29"/>
                </a:solidFill>
                <a:latin typeface="Exo 2 Condensed" pitchFamily="2" charset="77"/>
                <a:cs typeface="DINCond-Regular"/>
              </a:rPr>
              <a:t>jstotz@arcaracing.com</a:t>
            </a:r>
            <a:endParaRPr lang="en-US" sz="4400">
              <a:latin typeface="Exo 2 Medium Condensed" pitchFamily="2" charset="77"/>
              <a:cs typeface="DINCond-Regular"/>
            </a:endParaRPr>
          </a:p>
        </p:txBody>
      </p:sp>
    </p:spTree>
    <p:extLst>
      <p:ext uri="{BB962C8B-B14F-4D97-AF65-F5344CB8AC3E}">
        <p14:creationId xmlns:p14="http://schemas.microsoft.com/office/powerpoint/2010/main" val="2499924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2A2692-A4D9-7340-9E89-04FD517A30B5}"/>
              </a:ext>
            </a:extLst>
          </p:cNvPr>
          <p:cNvSpPr/>
          <p:nvPr/>
        </p:nvSpPr>
        <p:spPr>
          <a:xfrm flipH="1">
            <a:off x="14960599" y="0"/>
            <a:ext cx="9426575" cy="1371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nvGrpSpPr>
          <p:cNvPr id="8" name="Group 7">
            <a:extLst>
              <a:ext uri="{FF2B5EF4-FFF2-40B4-BE49-F238E27FC236}">
                <a16:creationId xmlns:a16="http://schemas.microsoft.com/office/drawing/2014/main" id="{AC69C38D-78A3-BF4F-B50C-8C4E19D75276}"/>
              </a:ext>
            </a:extLst>
          </p:cNvPr>
          <p:cNvGrpSpPr/>
          <p:nvPr/>
        </p:nvGrpSpPr>
        <p:grpSpPr>
          <a:xfrm rot="5400000">
            <a:off x="8975930" y="6333812"/>
            <a:ext cx="13715998" cy="1048381"/>
            <a:chOff x="-3" y="5435546"/>
            <a:chExt cx="24387179" cy="2211182"/>
          </a:xfrm>
        </p:grpSpPr>
        <p:sp>
          <p:nvSpPr>
            <p:cNvPr id="9" name="Rectangle 8">
              <a:extLst>
                <a:ext uri="{FF2B5EF4-FFF2-40B4-BE49-F238E27FC236}">
                  <a16:creationId xmlns:a16="http://schemas.microsoft.com/office/drawing/2014/main" id="{13E5BE50-C9DF-A043-950C-B204C0B16559}"/>
                </a:ext>
              </a:extLst>
            </p:cNvPr>
            <p:cNvSpPr/>
            <p:nvPr/>
          </p:nvSpPr>
          <p:spPr>
            <a:xfrm rot="5400000">
              <a:off x="11876721" y="-5652447"/>
              <a:ext cx="633725" cy="24387174"/>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0" name="Rectangle 9">
              <a:extLst>
                <a:ext uri="{FF2B5EF4-FFF2-40B4-BE49-F238E27FC236}">
                  <a16:creationId xmlns:a16="http://schemas.microsoft.com/office/drawing/2014/main" id="{D03866B5-22EC-9D4F-9E4E-49B500AF0E27}"/>
                </a:ext>
              </a:extLst>
            </p:cNvPr>
            <p:cNvSpPr/>
            <p:nvPr/>
          </p:nvSpPr>
          <p:spPr>
            <a:xfrm rot="5400000">
              <a:off x="11876726" y="-6441178"/>
              <a:ext cx="633725" cy="24387174"/>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1" name="Rectangle 10">
              <a:extLst>
                <a:ext uri="{FF2B5EF4-FFF2-40B4-BE49-F238E27FC236}">
                  <a16:creationId xmlns:a16="http://schemas.microsoft.com/office/drawing/2014/main" id="{720C7D3B-423A-6944-9BAB-4508E6996CEA}"/>
                </a:ext>
              </a:extLst>
            </p:cNvPr>
            <p:cNvSpPr/>
            <p:nvPr/>
          </p:nvSpPr>
          <p:spPr>
            <a:xfrm rot="5400000">
              <a:off x="11876726" y="-4863721"/>
              <a:ext cx="633725" cy="24387174"/>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sp>
        <p:nvSpPr>
          <p:cNvPr id="2" name="Slide Number Placeholder 1">
            <a:extLst>
              <a:ext uri="{FF2B5EF4-FFF2-40B4-BE49-F238E27FC236}">
                <a16:creationId xmlns:a16="http://schemas.microsoft.com/office/drawing/2014/main" id="{3E6424FA-DC7A-9B40-9E43-46DD462EB204}"/>
              </a:ext>
            </a:extLst>
          </p:cNvPr>
          <p:cNvSpPr>
            <a:spLocks noGrp="1"/>
          </p:cNvSpPr>
          <p:nvPr>
            <p:ph type="sldNum" sz="quarter" idx="12"/>
          </p:nvPr>
        </p:nvSpPr>
        <p:spPr/>
        <p:txBody>
          <a:bodyPr/>
          <a:lstStyle/>
          <a:p>
            <a:fld id="{2066355A-084C-D24E-9AD2-7E4FC41EA627}" type="slidenum">
              <a:rPr lang="en-US" smtClean="0"/>
              <a:t>32</a:t>
            </a:fld>
            <a:endParaRPr lang="en-US"/>
          </a:p>
        </p:txBody>
      </p:sp>
      <p:sp>
        <p:nvSpPr>
          <p:cNvPr id="13" name="TextBox 12">
            <a:extLst>
              <a:ext uri="{FF2B5EF4-FFF2-40B4-BE49-F238E27FC236}">
                <a16:creationId xmlns:a16="http://schemas.microsoft.com/office/drawing/2014/main" id="{4E9A0F6E-E735-1091-85F4-BA977A3DE2F1}"/>
              </a:ext>
            </a:extLst>
          </p:cNvPr>
          <p:cNvSpPr txBox="1"/>
          <p:nvPr/>
        </p:nvSpPr>
        <p:spPr>
          <a:xfrm>
            <a:off x="17236659" y="5886042"/>
            <a:ext cx="7106381" cy="1452095"/>
          </a:xfrm>
          <a:prstGeom prst="rect">
            <a:avLst/>
          </a:prstGeom>
          <a:noFill/>
        </p:spPr>
        <p:txBody>
          <a:bodyPr vert="horz" wrap="square" lIns="0" tIns="0" rIns="0" bIns="0" rtlCol="0" anchor="t" anchorCtr="0">
            <a:noAutofit/>
          </a:bodyPr>
          <a:lstStyle/>
          <a:p>
            <a:pPr>
              <a:lnSpc>
                <a:spcPts val="6600"/>
              </a:lnSpc>
            </a:pPr>
            <a:r>
              <a:rPr lang="en-US" sz="5500" b="1">
                <a:solidFill>
                  <a:srgbClr val="FEEF01"/>
                </a:solidFill>
                <a:latin typeface="Exo Black" panose="02000503000000000000" pitchFamily="2" charset="77"/>
                <a:ea typeface="Geared Slab" pitchFamily="2" charset="77"/>
                <a:cs typeface="Venera"/>
              </a:rPr>
              <a:t>PHOTO REQUEST </a:t>
            </a:r>
          </a:p>
        </p:txBody>
      </p:sp>
      <p:sp>
        <p:nvSpPr>
          <p:cNvPr id="14" name="TextBox 13">
            <a:extLst>
              <a:ext uri="{FF2B5EF4-FFF2-40B4-BE49-F238E27FC236}">
                <a16:creationId xmlns:a16="http://schemas.microsoft.com/office/drawing/2014/main" id="{41115E21-C324-DC11-37A0-C7BCA5B5AFF1}"/>
              </a:ext>
            </a:extLst>
          </p:cNvPr>
          <p:cNvSpPr txBox="1"/>
          <p:nvPr/>
        </p:nvSpPr>
        <p:spPr>
          <a:xfrm>
            <a:off x="1571044" y="4258018"/>
            <a:ext cx="11883357" cy="5199964"/>
          </a:xfrm>
          <a:prstGeom prst="rect">
            <a:avLst/>
          </a:prstGeom>
          <a:noFill/>
        </p:spPr>
        <p:txBody>
          <a:bodyPr wrap="square" lIns="0" tIns="0" rIns="0" bIns="0" rtlCol="0">
            <a:noAutofit/>
          </a:bodyPr>
          <a:lstStyle/>
          <a:p>
            <a:pPr>
              <a:lnSpc>
                <a:spcPts val="5300"/>
              </a:lnSpc>
              <a:spcAft>
                <a:spcPts val="2500"/>
              </a:spcAft>
            </a:pPr>
            <a:r>
              <a:rPr lang="en-US" sz="3800">
                <a:latin typeface="Exo 2 Medium Condensed" pitchFamily="2" charset="77"/>
                <a:cs typeface="DINCond-Regular"/>
              </a:rPr>
              <a:t>You will be provided with a generic login to </a:t>
            </a:r>
            <a:r>
              <a:rPr lang="en-US" sz="3800" err="1">
                <a:latin typeface="Exo 2 Medium Condensed" pitchFamily="2" charset="77"/>
                <a:cs typeface="DINCond-Regular"/>
              </a:rPr>
              <a:t>PhotoShelter</a:t>
            </a:r>
            <a:r>
              <a:rPr lang="en-US" sz="3800">
                <a:latin typeface="Exo 2 Medium Condensed" pitchFamily="2" charset="77"/>
                <a:cs typeface="DINCond-Regular"/>
              </a:rPr>
              <a:t>, our photo hosting website. Please look at the available photos and email the photo number. ​</a:t>
            </a:r>
          </a:p>
          <a:p>
            <a:pPr>
              <a:lnSpc>
                <a:spcPts val="5300"/>
              </a:lnSpc>
              <a:spcAft>
                <a:spcPts val="2500"/>
              </a:spcAft>
            </a:pPr>
            <a:r>
              <a:rPr lang="en-US" sz="3800">
                <a:latin typeface="Exo 2 Medium Condensed" pitchFamily="2" charset="77"/>
                <a:cs typeface="DINCond-Regular"/>
              </a:rPr>
              <a:t>To help make it easier and quicker to receive the photos, </a:t>
            </a:r>
            <a:br>
              <a:rPr lang="en-US" sz="3800">
                <a:latin typeface="Exo 2 Medium Condensed" pitchFamily="2" charset="77"/>
                <a:cs typeface="DINCond-Regular"/>
              </a:rPr>
            </a:br>
            <a:r>
              <a:rPr lang="en-US" sz="3800">
                <a:latin typeface="Exo 2 Medium Condensed" pitchFamily="2" charset="77"/>
                <a:cs typeface="DINCond-Regular"/>
              </a:rPr>
              <a:t>please list the event that each photo comes from. </a:t>
            </a:r>
          </a:p>
          <a:p>
            <a:pPr>
              <a:lnSpc>
                <a:spcPts val="5300"/>
              </a:lnSpc>
              <a:spcAft>
                <a:spcPts val="2500"/>
              </a:spcAft>
            </a:pPr>
            <a:r>
              <a:rPr lang="en-US" sz="3600">
                <a:latin typeface="Exo 2 Medium Condensed" pitchFamily="2" charset="77"/>
                <a:cs typeface="DINCond-Regular"/>
              </a:rPr>
              <a:t>Any photo request in 2023 should be made to</a:t>
            </a:r>
            <a:br>
              <a:rPr lang="en-US" sz="3600">
                <a:latin typeface="Exo 2 Medium Condensed" pitchFamily="2" charset="77"/>
                <a:cs typeface="DINCond-Regular"/>
              </a:rPr>
            </a:br>
            <a:r>
              <a:rPr lang="en-US" sz="3600" b="1">
                <a:solidFill>
                  <a:srgbClr val="E13C29"/>
                </a:solidFill>
                <a:latin typeface="Exo 2 Condensed" pitchFamily="2" charset="77"/>
                <a:cs typeface="DINCond-Regular"/>
              </a:rPr>
              <a:t>Jacob </a:t>
            </a:r>
            <a:r>
              <a:rPr lang="en-US" sz="3600" b="1" err="1">
                <a:solidFill>
                  <a:srgbClr val="E13C29"/>
                </a:solidFill>
                <a:latin typeface="Exo 2 Condensed" pitchFamily="2" charset="77"/>
                <a:cs typeface="DINCond-Regular"/>
              </a:rPr>
              <a:t>Stotz</a:t>
            </a:r>
            <a:r>
              <a:rPr lang="en-US" sz="3600" b="1">
                <a:solidFill>
                  <a:srgbClr val="E13C29"/>
                </a:solidFill>
                <a:latin typeface="Exo 2 Condensed" pitchFamily="2" charset="77"/>
                <a:cs typeface="DINCond-Regular"/>
              </a:rPr>
              <a:t> - </a:t>
            </a:r>
            <a:r>
              <a:rPr lang="en-US" sz="3600" b="1" err="1">
                <a:solidFill>
                  <a:srgbClr val="E13C29"/>
                </a:solidFill>
                <a:latin typeface="Exo 2 Condensed" pitchFamily="2" charset="77"/>
                <a:cs typeface="DINCond-Regular"/>
              </a:rPr>
              <a:t>jstotz@arcaracing.com</a:t>
            </a:r>
            <a:endParaRPr lang="en-US" sz="4000">
              <a:latin typeface="Exo 2 Medium Condensed" pitchFamily="2" charset="77"/>
              <a:cs typeface="DINCond-Regular"/>
            </a:endParaRPr>
          </a:p>
        </p:txBody>
      </p:sp>
    </p:spTree>
    <p:extLst>
      <p:ext uri="{BB962C8B-B14F-4D97-AF65-F5344CB8AC3E}">
        <p14:creationId xmlns:p14="http://schemas.microsoft.com/office/powerpoint/2010/main" val="1496525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2A2692-A4D9-7340-9E89-04FD517A30B5}"/>
              </a:ext>
            </a:extLst>
          </p:cNvPr>
          <p:cNvSpPr/>
          <p:nvPr/>
        </p:nvSpPr>
        <p:spPr>
          <a:xfrm flipH="1">
            <a:off x="14960599" y="0"/>
            <a:ext cx="9426575" cy="1371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nvGrpSpPr>
          <p:cNvPr id="8" name="Group 7">
            <a:extLst>
              <a:ext uri="{FF2B5EF4-FFF2-40B4-BE49-F238E27FC236}">
                <a16:creationId xmlns:a16="http://schemas.microsoft.com/office/drawing/2014/main" id="{AC69C38D-78A3-BF4F-B50C-8C4E19D75276}"/>
              </a:ext>
            </a:extLst>
          </p:cNvPr>
          <p:cNvGrpSpPr/>
          <p:nvPr/>
        </p:nvGrpSpPr>
        <p:grpSpPr>
          <a:xfrm rot="5400000">
            <a:off x="8975930" y="6333812"/>
            <a:ext cx="13715998" cy="1048381"/>
            <a:chOff x="-3" y="5435546"/>
            <a:chExt cx="24387179" cy="2211182"/>
          </a:xfrm>
        </p:grpSpPr>
        <p:sp>
          <p:nvSpPr>
            <p:cNvPr id="9" name="Rectangle 8">
              <a:extLst>
                <a:ext uri="{FF2B5EF4-FFF2-40B4-BE49-F238E27FC236}">
                  <a16:creationId xmlns:a16="http://schemas.microsoft.com/office/drawing/2014/main" id="{13E5BE50-C9DF-A043-950C-B204C0B16559}"/>
                </a:ext>
              </a:extLst>
            </p:cNvPr>
            <p:cNvSpPr/>
            <p:nvPr/>
          </p:nvSpPr>
          <p:spPr>
            <a:xfrm rot="5400000">
              <a:off x="11876721" y="-5652447"/>
              <a:ext cx="633725" cy="24387174"/>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0" name="Rectangle 9">
              <a:extLst>
                <a:ext uri="{FF2B5EF4-FFF2-40B4-BE49-F238E27FC236}">
                  <a16:creationId xmlns:a16="http://schemas.microsoft.com/office/drawing/2014/main" id="{D03866B5-22EC-9D4F-9E4E-49B500AF0E27}"/>
                </a:ext>
              </a:extLst>
            </p:cNvPr>
            <p:cNvSpPr/>
            <p:nvPr/>
          </p:nvSpPr>
          <p:spPr>
            <a:xfrm rot="5400000">
              <a:off x="11876726" y="-6441178"/>
              <a:ext cx="633725" cy="24387174"/>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1" name="Rectangle 10">
              <a:extLst>
                <a:ext uri="{FF2B5EF4-FFF2-40B4-BE49-F238E27FC236}">
                  <a16:creationId xmlns:a16="http://schemas.microsoft.com/office/drawing/2014/main" id="{720C7D3B-423A-6944-9BAB-4508E6996CEA}"/>
                </a:ext>
              </a:extLst>
            </p:cNvPr>
            <p:cNvSpPr/>
            <p:nvPr/>
          </p:nvSpPr>
          <p:spPr>
            <a:xfrm rot="5400000">
              <a:off x="11876726" y="-4863721"/>
              <a:ext cx="633725" cy="24387174"/>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sp>
        <p:nvSpPr>
          <p:cNvPr id="2" name="Slide Number Placeholder 1">
            <a:extLst>
              <a:ext uri="{FF2B5EF4-FFF2-40B4-BE49-F238E27FC236}">
                <a16:creationId xmlns:a16="http://schemas.microsoft.com/office/drawing/2014/main" id="{3E6424FA-DC7A-9B40-9E43-46DD462EB204}"/>
              </a:ext>
            </a:extLst>
          </p:cNvPr>
          <p:cNvSpPr>
            <a:spLocks noGrp="1"/>
          </p:cNvSpPr>
          <p:nvPr>
            <p:ph type="sldNum" sz="quarter" idx="12"/>
          </p:nvPr>
        </p:nvSpPr>
        <p:spPr/>
        <p:txBody>
          <a:bodyPr/>
          <a:lstStyle/>
          <a:p>
            <a:fld id="{2066355A-084C-D24E-9AD2-7E4FC41EA627}" type="slidenum">
              <a:rPr lang="en-US" smtClean="0"/>
              <a:t>33</a:t>
            </a:fld>
            <a:endParaRPr lang="en-US"/>
          </a:p>
        </p:txBody>
      </p:sp>
      <p:sp>
        <p:nvSpPr>
          <p:cNvPr id="13" name="TextBox 12">
            <a:extLst>
              <a:ext uri="{FF2B5EF4-FFF2-40B4-BE49-F238E27FC236}">
                <a16:creationId xmlns:a16="http://schemas.microsoft.com/office/drawing/2014/main" id="{4E9A0F6E-E735-1091-85F4-BA977A3DE2F1}"/>
              </a:ext>
            </a:extLst>
          </p:cNvPr>
          <p:cNvSpPr txBox="1"/>
          <p:nvPr/>
        </p:nvSpPr>
        <p:spPr>
          <a:xfrm>
            <a:off x="17236659" y="5886042"/>
            <a:ext cx="7106381" cy="1452095"/>
          </a:xfrm>
          <a:prstGeom prst="rect">
            <a:avLst/>
          </a:prstGeom>
          <a:noFill/>
        </p:spPr>
        <p:txBody>
          <a:bodyPr vert="horz" wrap="square" lIns="0" tIns="0" rIns="0" bIns="0" rtlCol="0" anchor="t" anchorCtr="0">
            <a:noAutofit/>
          </a:bodyPr>
          <a:lstStyle/>
          <a:p>
            <a:pPr>
              <a:lnSpc>
                <a:spcPts val="6600"/>
              </a:lnSpc>
            </a:pPr>
            <a:r>
              <a:rPr lang="en-US" sz="5500" b="1">
                <a:solidFill>
                  <a:srgbClr val="FEEF01"/>
                </a:solidFill>
                <a:latin typeface="Exo Black" panose="02000503000000000000" pitchFamily="2" charset="77"/>
                <a:ea typeface="Geared Slab" pitchFamily="2" charset="77"/>
                <a:cs typeface="Venera"/>
              </a:rPr>
              <a:t>VICTORY LANE PROTOCOLS</a:t>
            </a:r>
          </a:p>
          <a:p>
            <a:pPr>
              <a:lnSpc>
                <a:spcPts val="6600"/>
              </a:lnSpc>
            </a:pPr>
            <a:endParaRPr lang="en-US" sz="5500" b="1">
              <a:solidFill>
                <a:srgbClr val="FEEF01"/>
              </a:solidFill>
              <a:latin typeface="Exo Black" panose="02000503000000000000" pitchFamily="2" charset="77"/>
              <a:ea typeface="Geared Slab" pitchFamily="2" charset="77"/>
              <a:cs typeface="Venera"/>
            </a:endParaRPr>
          </a:p>
        </p:txBody>
      </p:sp>
      <p:sp>
        <p:nvSpPr>
          <p:cNvPr id="14" name="TextBox 13">
            <a:extLst>
              <a:ext uri="{FF2B5EF4-FFF2-40B4-BE49-F238E27FC236}">
                <a16:creationId xmlns:a16="http://schemas.microsoft.com/office/drawing/2014/main" id="{41115E21-C324-DC11-37A0-C7BCA5B5AFF1}"/>
              </a:ext>
            </a:extLst>
          </p:cNvPr>
          <p:cNvSpPr txBox="1"/>
          <p:nvPr/>
        </p:nvSpPr>
        <p:spPr>
          <a:xfrm>
            <a:off x="1571044" y="2701156"/>
            <a:ext cx="12631272" cy="7821866"/>
          </a:xfrm>
          <a:prstGeom prst="rect">
            <a:avLst/>
          </a:prstGeom>
          <a:noFill/>
        </p:spPr>
        <p:txBody>
          <a:bodyPr wrap="square" lIns="0" tIns="0" rIns="0" bIns="0" rtlCol="0">
            <a:noAutofit/>
          </a:bodyPr>
          <a:lstStyle/>
          <a:p>
            <a:pPr>
              <a:lnSpc>
                <a:spcPts val="6000"/>
              </a:lnSpc>
              <a:spcAft>
                <a:spcPts val="2000"/>
              </a:spcAft>
            </a:pPr>
            <a:r>
              <a:rPr lang="en-US" sz="5200" b="1">
                <a:latin typeface="Exo 2 Condensed" pitchFamily="2" charset="77"/>
                <a:cs typeface="DINCond-Regular"/>
              </a:rPr>
              <a:t>VICTORY LANE RUN OF SHOW</a:t>
            </a:r>
          </a:p>
          <a:p>
            <a:pPr marL="571500" indent="-571500">
              <a:lnSpc>
                <a:spcPts val="5300"/>
              </a:lnSpc>
              <a:spcAft>
                <a:spcPts val="2000"/>
              </a:spcAft>
              <a:buFont typeface="Arial" panose="020B0604020202020204" pitchFamily="34" charset="0"/>
              <a:buChar char="•"/>
            </a:pPr>
            <a:r>
              <a:rPr lang="en-US">
                <a:latin typeface="Exo 2 Medium Condensed" pitchFamily="2" charset="77"/>
                <a:cs typeface="DINCond-Regular"/>
              </a:rPr>
              <a:t>Driver/Car straight to interview area (victory </a:t>
            </a:r>
            <a:br>
              <a:rPr lang="en-US">
                <a:latin typeface="Exo 2 Medium Condensed" pitchFamily="2" charset="77"/>
                <a:cs typeface="DINCond-Regular"/>
              </a:rPr>
            </a:br>
            <a:r>
              <a:rPr lang="en-US">
                <a:latin typeface="Exo 2 Medium Condensed" pitchFamily="2" charset="77"/>
                <a:cs typeface="DINCond-Regular"/>
              </a:rPr>
              <a:t>lane or start/finish line) after checkered flag</a:t>
            </a:r>
          </a:p>
          <a:p>
            <a:pPr marL="571500" indent="-571500">
              <a:lnSpc>
                <a:spcPts val="5300"/>
              </a:lnSpc>
              <a:spcAft>
                <a:spcPts val="2000"/>
              </a:spcAft>
              <a:buFont typeface="Arial" panose="020B0604020202020204" pitchFamily="34" charset="0"/>
              <a:buChar char="•"/>
            </a:pPr>
            <a:r>
              <a:rPr lang="en-US">
                <a:latin typeface="Exo 2 Medium Condensed" pitchFamily="2" charset="77"/>
                <a:cs typeface="DINCond-Regular"/>
              </a:rPr>
              <a:t>Wait for instruction by ARCA official to exit vehicle</a:t>
            </a:r>
          </a:p>
          <a:p>
            <a:pPr marL="571500" indent="-571500">
              <a:lnSpc>
                <a:spcPts val="5300"/>
              </a:lnSpc>
              <a:spcAft>
                <a:spcPts val="2000"/>
              </a:spcAft>
              <a:buFont typeface="Arial" panose="020B0604020202020204" pitchFamily="34" charset="0"/>
              <a:buChar char="•"/>
            </a:pPr>
            <a:r>
              <a:rPr lang="en-US">
                <a:latin typeface="Exo 2 Medium Condensed" pitchFamily="2" charset="77"/>
                <a:cs typeface="DINCond-Regular"/>
              </a:rPr>
              <a:t>TV Interview</a:t>
            </a:r>
          </a:p>
          <a:p>
            <a:pPr marL="571500" indent="-571500">
              <a:lnSpc>
                <a:spcPts val="5300"/>
              </a:lnSpc>
              <a:spcAft>
                <a:spcPts val="2000"/>
              </a:spcAft>
              <a:buFont typeface="Arial" panose="020B0604020202020204" pitchFamily="34" charset="0"/>
              <a:buChar char="•"/>
            </a:pPr>
            <a:r>
              <a:rPr lang="en-US">
                <a:latin typeface="Exo 2 Medium Condensed" pitchFamily="2" charset="77"/>
                <a:cs typeface="DINCond-Regular"/>
              </a:rPr>
              <a:t>Radio Interview, if applicable</a:t>
            </a:r>
          </a:p>
          <a:p>
            <a:pPr marL="571500" indent="-571500">
              <a:lnSpc>
                <a:spcPts val="5300"/>
              </a:lnSpc>
              <a:spcAft>
                <a:spcPts val="2000"/>
              </a:spcAft>
              <a:buFont typeface="Arial" panose="020B0604020202020204" pitchFamily="34" charset="0"/>
              <a:buChar char="•"/>
            </a:pPr>
            <a:r>
              <a:rPr lang="en-US">
                <a:latin typeface="Exo 2 Medium Condensed" pitchFamily="2" charset="77"/>
                <a:cs typeface="DINCond-Regular"/>
              </a:rPr>
              <a:t>Track Trophy Presentation</a:t>
            </a:r>
          </a:p>
          <a:p>
            <a:pPr marL="571500" indent="-571500">
              <a:lnSpc>
                <a:spcPts val="5300"/>
              </a:lnSpc>
              <a:spcAft>
                <a:spcPts val="2000"/>
              </a:spcAft>
              <a:buFont typeface="Arial" panose="020B0604020202020204" pitchFamily="34" charset="0"/>
              <a:buChar char="•"/>
            </a:pPr>
            <a:r>
              <a:rPr lang="en-US">
                <a:latin typeface="Exo 2 Medium Condensed" pitchFamily="2" charset="77"/>
                <a:cs typeface="DINCond-Regular"/>
              </a:rPr>
              <a:t>Hat Dance</a:t>
            </a:r>
          </a:p>
          <a:p>
            <a:pPr marL="571500" indent="-571500">
              <a:lnSpc>
                <a:spcPts val="5300"/>
              </a:lnSpc>
              <a:spcAft>
                <a:spcPts val="2000"/>
              </a:spcAft>
              <a:buFont typeface="Arial" panose="020B0604020202020204" pitchFamily="34" charset="0"/>
              <a:buChar char="•"/>
            </a:pPr>
            <a:r>
              <a:rPr lang="en-US">
                <a:latin typeface="Exo 2 Medium Condensed" pitchFamily="2" charset="77"/>
                <a:cs typeface="DINCond-Regular"/>
              </a:rPr>
              <a:t>Media Availability </a:t>
            </a:r>
          </a:p>
        </p:txBody>
      </p:sp>
    </p:spTree>
    <p:extLst>
      <p:ext uri="{BB962C8B-B14F-4D97-AF65-F5344CB8AC3E}">
        <p14:creationId xmlns:p14="http://schemas.microsoft.com/office/powerpoint/2010/main" val="1369271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2A2692-A4D9-7340-9E89-04FD517A30B5}"/>
              </a:ext>
            </a:extLst>
          </p:cNvPr>
          <p:cNvSpPr/>
          <p:nvPr/>
        </p:nvSpPr>
        <p:spPr>
          <a:xfrm flipH="1">
            <a:off x="14960599" y="0"/>
            <a:ext cx="9426575" cy="1371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nvGrpSpPr>
          <p:cNvPr id="8" name="Group 7">
            <a:extLst>
              <a:ext uri="{FF2B5EF4-FFF2-40B4-BE49-F238E27FC236}">
                <a16:creationId xmlns:a16="http://schemas.microsoft.com/office/drawing/2014/main" id="{AC69C38D-78A3-BF4F-B50C-8C4E19D75276}"/>
              </a:ext>
            </a:extLst>
          </p:cNvPr>
          <p:cNvGrpSpPr/>
          <p:nvPr/>
        </p:nvGrpSpPr>
        <p:grpSpPr>
          <a:xfrm rot="5400000">
            <a:off x="8975930" y="6333812"/>
            <a:ext cx="13715998" cy="1048381"/>
            <a:chOff x="-3" y="5435546"/>
            <a:chExt cx="24387179" cy="2211182"/>
          </a:xfrm>
        </p:grpSpPr>
        <p:sp>
          <p:nvSpPr>
            <p:cNvPr id="9" name="Rectangle 8">
              <a:extLst>
                <a:ext uri="{FF2B5EF4-FFF2-40B4-BE49-F238E27FC236}">
                  <a16:creationId xmlns:a16="http://schemas.microsoft.com/office/drawing/2014/main" id="{13E5BE50-C9DF-A043-950C-B204C0B16559}"/>
                </a:ext>
              </a:extLst>
            </p:cNvPr>
            <p:cNvSpPr/>
            <p:nvPr/>
          </p:nvSpPr>
          <p:spPr>
            <a:xfrm rot="5400000">
              <a:off x="11876721" y="-5652447"/>
              <a:ext cx="633725" cy="24387174"/>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0" name="Rectangle 9">
              <a:extLst>
                <a:ext uri="{FF2B5EF4-FFF2-40B4-BE49-F238E27FC236}">
                  <a16:creationId xmlns:a16="http://schemas.microsoft.com/office/drawing/2014/main" id="{D03866B5-22EC-9D4F-9E4E-49B500AF0E27}"/>
                </a:ext>
              </a:extLst>
            </p:cNvPr>
            <p:cNvSpPr/>
            <p:nvPr/>
          </p:nvSpPr>
          <p:spPr>
            <a:xfrm rot="5400000">
              <a:off x="11876726" y="-6441178"/>
              <a:ext cx="633725" cy="24387174"/>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1" name="Rectangle 10">
              <a:extLst>
                <a:ext uri="{FF2B5EF4-FFF2-40B4-BE49-F238E27FC236}">
                  <a16:creationId xmlns:a16="http://schemas.microsoft.com/office/drawing/2014/main" id="{720C7D3B-423A-6944-9BAB-4508E6996CEA}"/>
                </a:ext>
              </a:extLst>
            </p:cNvPr>
            <p:cNvSpPr/>
            <p:nvPr/>
          </p:nvSpPr>
          <p:spPr>
            <a:xfrm rot="5400000">
              <a:off x="11876726" y="-4863721"/>
              <a:ext cx="633725" cy="24387174"/>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sp>
        <p:nvSpPr>
          <p:cNvPr id="2" name="Slide Number Placeholder 1">
            <a:extLst>
              <a:ext uri="{FF2B5EF4-FFF2-40B4-BE49-F238E27FC236}">
                <a16:creationId xmlns:a16="http://schemas.microsoft.com/office/drawing/2014/main" id="{3E6424FA-DC7A-9B40-9E43-46DD462EB204}"/>
              </a:ext>
            </a:extLst>
          </p:cNvPr>
          <p:cNvSpPr>
            <a:spLocks noGrp="1"/>
          </p:cNvSpPr>
          <p:nvPr>
            <p:ph type="sldNum" sz="quarter" idx="12"/>
          </p:nvPr>
        </p:nvSpPr>
        <p:spPr/>
        <p:txBody>
          <a:bodyPr/>
          <a:lstStyle/>
          <a:p>
            <a:fld id="{2066355A-084C-D24E-9AD2-7E4FC41EA627}" type="slidenum">
              <a:rPr lang="en-US" smtClean="0"/>
              <a:t>34</a:t>
            </a:fld>
            <a:endParaRPr lang="en-US"/>
          </a:p>
        </p:txBody>
      </p:sp>
      <p:sp>
        <p:nvSpPr>
          <p:cNvPr id="13" name="TextBox 12">
            <a:extLst>
              <a:ext uri="{FF2B5EF4-FFF2-40B4-BE49-F238E27FC236}">
                <a16:creationId xmlns:a16="http://schemas.microsoft.com/office/drawing/2014/main" id="{4E9A0F6E-E735-1091-85F4-BA977A3DE2F1}"/>
              </a:ext>
            </a:extLst>
          </p:cNvPr>
          <p:cNvSpPr txBox="1"/>
          <p:nvPr/>
        </p:nvSpPr>
        <p:spPr>
          <a:xfrm>
            <a:off x="17236659" y="5886042"/>
            <a:ext cx="7106381" cy="1452095"/>
          </a:xfrm>
          <a:prstGeom prst="rect">
            <a:avLst/>
          </a:prstGeom>
          <a:noFill/>
        </p:spPr>
        <p:txBody>
          <a:bodyPr vert="horz" wrap="square" lIns="0" tIns="0" rIns="0" bIns="0" rtlCol="0" anchor="t" anchorCtr="0">
            <a:noAutofit/>
          </a:bodyPr>
          <a:lstStyle/>
          <a:p>
            <a:pPr>
              <a:lnSpc>
                <a:spcPts val="6600"/>
              </a:lnSpc>
            </a:pPr>
            <a:r>
              <a:rPr lang="en-US" sz="5500" b="1">
                <a:solidFill>
                  <a:srgbClr val="FEEF01"/>
                </a:solidFill>
                <a:latin typeface="Exo Black" panose="02000503000000000000" pitchFamily="2" charset="77"/>
                <a:ea typeface="Geared Slab" pitchFamily="2" charset="77"/>
                <a:cs typeface="Venera"/>
              </a:rPr>
              <a:t>UNOH ​STUDENT ​</a:t>
            </a:r>
          </a:p>
          <a:p>
            <a:pPr>
              <a:lnSpc>
                <a:spcPts val="6600"/>
              </a:lnSpc>
            </a:pPr>
            <a:r>
              <a:rPr lang="en-US" sz="5500" b="1">
                <a:solidFill>
                  <a:srgbClr val="FEEF01"/>
                </a:solidFill>
                <a:latin typeface="Exo Black" panose="02000503000000000000" pitchFamily="2" charset="77"/>
                <a:ea typeface="Geared Slab" pitchFamily="2" charset="77"/>
                <a:cs typeface="Venera"/>
              </a:rPr>
              <a:t>PROGRAM</a:t>
            </a:r>
          </a:p>
        </p:txBody>
      </p:sp>
      <p:sp>
        <p:nvSpPr>
          <p:cNvPr id="3" name="TextBox 2">
            <a:extLst>
              <a:ext uri="{FF2B5EF4-FFF2-40B4-BE49-F238E27FC236}">
                <a16:creationId xmlns:a16="http://schemas.microsoft.com/office/drawing/2014/main" id="{87C00DB0-BCBC-DF95-A6F4-A40FB873D43E}"/>
              </a:ext>
            </a:extLst>
          </p:cNvPr>
          <p:cNvSpPr txBox="1"/>
          <p:nvPr/>
        </p:nvSpPr>
        <p:spPr>
          <a:xfrm>
            <a:off x="1571044" y="4980628"/>
            <a:ext cx="11883357" cy="3262922"/>
          </a:xfrm>
          <a:prstGeom prst="rect">
            <a:avLst/>
          </a:prstGeom>
          <a:noFill/>
        </p:spPr>
        <p:txBody>
          <a:bodyPr wrap="square" lIns="0" tIns="0" rIns="0" bIns="0" rtlCol="0">
            <a:noAutofit/>
          </a:bodyPr>
          <a:lstStyle/>
          <a:p>
            <a:pPr>
              <a:lnSpc>
                <a:spcPts val="6500"/>
              </a:lnSpc>
              <a:spcAft>
                <a:spcPts val="2500"/>
              </a:spcAft>
            </a:pPr>
            <a:r>
              <a:rPr lang="en-US" sz="5000" b="1">
                <a:latin typeface="Exo 2 Condensed" pitchFamily="2" charset="77"/>
                <a:cs typeface="DINCond-Regular"/>
              </a:rPr>
              <a:t>UNOH STILL HAS AVAILABLE STUDENTS FOR </a:t>
            </a:r>
            <a:br>
              <a:rPr lang="en-US" sz="5000" b="1">
                <a:latin typeface="Exo 2 Condensed" pitchFamily="2" charset="77"/>
                <a:cs typeface="DINCond-Regular"/>
              </a:rPr>
            </a:br>
            <a:r>
              <a:rPr lang="en-US" sz="5000" b="1">
                <a:latin typeface="Exo 2 Condensed" pitchFamily="2" charset="77"/>
                <a:cs typeface="DINCond-Regular"/>
              </a:rPr>
              <a:t>THE 2023 SEASON TO HELP ON RACE TEAMS.</a:t>
            </a:r>
          </a:p>
          <a:p>
            <a:pPr>
              <a:lnSpc>
                <a:spcPts val="5300"/>
              </a:lnSpc>
              <a:spcAft>
                <a:spcPts val="2500"/>
              </a:spcAft>
            </a:pPr>
            <a:r>
              <a:rPr lang="en-US" sz="3600">
                <a:latin typeface="Exo 2 Medium Condensed" pitchFamily="2" charset="77"/>
                <a:cs typeface="DINCond-Regular"/>
              </a:rPr>
              <a:t>If you are interested in partnering with this program, please email</a:t>
            </a:r>
            <a:br>
              <a:rPr lang="en-US" sz="3600">
                <a:latin typeface="Exo 2 Medium Condensed" pitchFamily="2" charset="77"/>
                <a:cs typeface="DINCond-Regular"/>
              </a:rPr>
            </a:br>
            <a:r>
              <a:rPr lang="en-US" sz="3600" b="1">
                <a:solidFill>
                  <a:srgbClr val="E13C29"/>
                </a:solidFill>
                <a:latin typeface="Exo 2 Condensed" pitchFamily="2" charset="77"/>
                <a:cs typeface="DINCond-Regular"/>
              </a:rPr>
              <a:t>Jacob </a:t>
            </a:r>
            <a:r>
              <a:rPr lang="en-US" sz="3600" b="1" err="1">
                <a:solidFill>
                  <a:srgbClr val="E13C29"/>
                </a:solidFill>
                <a:latin typeface="Exo 2 Condensed" pitchFamily="2" charset="77"/>
                <a:cs typeface="DINCond-Regular"/>
              </a:rPr>
              <a:t>Stotz</a:t>
            </a:r>
            <a:r>
              <a:rPr lang="en-US" sz="3600" b="1">
                <a:solidFill>
                  <a:srgbClr val="E13C29"/>
                </a:solidFill>
                <a:latin typeface="Exo 2 Condensed" pitchFamily="2" charset="77"/>
                <a:cs typeface="DINCond-Regular"/>
              </a:rPr>
              <a:t> - </a:t>
            </a:r>
            <a:r>
              <a:rPr lang="en-US" sz="3600" b="1" err="1">
                <a:solidFill>
                  <a:srgbClr val="E13C29"/>
                </a:solidFill>
                <a:latin typeface="Exo 2 Condensed" pitchFamily="2" charset="77"/>
                <a:cs typeface="DINCond-Regular"/>
              </a:rPr>
              <a:t>jstotz@arcaracing.com</a:t>
            </a:r>
            <a:endParaRPr lang="en-US" sz="4000">
              <a:latin typeface="Exo 2 Medium Condensed" pitchFamily="2" charset="77"/>
              <a:cs typeface="DINCond-Regular"/>
            </a:endParaRPr>
          </a:p>
        </p:txBody>
      </p:sp>
    </p:spTree>
    <p:extLst>
      <p:ext uri="{BB962C8B-B14F-4D97-AF65-F5344CB8AC3E}">
        <p14:creationId xmlns:p14="http://schemas.microsoft.com/office/powerpoint/2010/main" val="3924702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EBD26C49-A7BE-D542-2502-27A35CF1FFB9}"/>
              </a:ext>
            </a:extLst>
          </p:cNvPr>
          <p:cNvPicPr>
            <a:picLocks noChangeAspect="1" noChangeArrowheads="1"/>
          </p:cNvPicPr>
          <p:nvPr/>
        </p:nvPicPr>
        <p:blipFill>
          <a:blip r:embed="rId3"/>
          <a:srcRect/>
          <a:stretch/>
        </p:blipFill>
        <p:spPr bwMode="auto">
          <a:xfrm>
            <a:off x="0" y="7390"/>
            <a:ext cx="24357724" cy="1370121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3CD7247-09D1-BF4D-8BB6-268BFEF3F205}"/>
              </a:ext>
            </a:extLst>
          </p:cNvPr>
          <p:cNvSpPr/>
          <p:nvPr/>
        </p:nvSpPr>
        <p:spPr>
          <a:xfrm rot="10800000">
            <a:off x="1617047" y="1"/>
            <a:ext cx="633725" cy="13715999"/>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6D7FBA6-B878-5F44-84DC-32E493ACEECE}"/>
              </a:ext>
            </a:extLst>
          </p:cNvPr>
          <p:cNvSpPr/>
          <p:nvPr/>
        </p:nvSpPr>
        <p:spPr>
          <a:xfrm rot="10800000">
            <a:off x="2405778" y="4"/>
            <a:ext cx="633725" cy="13715999"/>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DBAEBD5-2B8F-324F-9BA9-8FD2F591CD47}"/>
              </a:ext>
            </a:extLst>
          </p:cNvPr>
          <p:cNvSpPr/>
          <p:nvPr/>
        </p:nvSpPr>
        <p:spPr>
          <a:xfrm rot="10800000">
            <a:off x="828321" y="4"/>
            <a:ext cx="633725" cy="13715999"/>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2A7C0B1-CE0E-9F92-5690-2779EA8062D9}"/>
              </a:ext>
            </a:extLst>
          </p:cNvPr>
          <p:cNvSpPr txBox="1"/>
          <p:nvPr/>
        </p:nvSpPr>
        <p:spPr>
          <a:xfrm>
            <a:off x="3848764" y="2337865"/>
            <a:ext cx="14971283" cy="892075"/>
          </a:xfrm>
          <a:prstGeom prst="rect">
            <a:avLst/>
          </a:prstGeom>
          <a:noFill/>
        </p:spPr>
        <p:txBody>
          <a:bodyPr vert="horz" wrap="square" lIns="0" tIns="0" rIns="0" bIns="0" rtlCol="0" anchor="t" anchorCtr="0">
            <a:noAutofit/>
          </a:bodyPr>
          <a:lstStyle/>
          <a:p>
            <a:pPr>
              <a:lnSpc>
                <a:spcPts val="7500"/>
              </a:lnSpc>
            </a:pPr>
            <a:r>
              <a:rPr lang="en-US" sz="7000" spc="600">
                <a:solidFill>
                  <a:schemeClr val="bg1"/>
                </a:solidFill>
                <a:latin typeface="Exo 2 Medium Expanded" pitchFamily="2" charset="77"/>
                <a:ea typeface="Geared Slab" pitchFamily="2" charset="77"/>
                <a:cs typeface="Venera"/>
              </a:rPr>
              <a:t>2023 TEAM</a:t>
            </a:r>
            <a:br>
              <a:rPr lang="en-US" sz="7000" spc="600">
                <a:solidFill>
                  <a:schemeClr val="bg1"/>
                </a:solidFill>
                <a:latin typeface="Exo 2 Medium Expanded" pitchFamily="2" charset="77"/>
                <a:ea typeface="Geared Slab" pitchFamily="2" charset="77"/>
                <a:cs typeface="Venera"/>
              </a:rPr>
            </a:br>
            <a:r>
              <a:rPr lang="en-US" sz="7000" spc="600">
                <a:solidFill>
                  <a:schemeClr val="bg1"/>
                </a:solidFill>
                <a:latin typeface="Exo 2 Medium Expanded" pitchFamily="2" charset="77"/>
                <a:ea typeface="Geared Slab" pitchFamily="2" charset="77"/>
                <a:cs typeface="Venera"/>
              </a:rPr>
              <a:t>SUPPORT​</a:t>
            </a:r>
          </a:p>
        </p:txBody>
      </p:sp>
      <p:sp>
        <p:nvSpPr>
          <p:cNvPr id="6" name="TextBox 5">
            <a:extLst>
              <a:ext uri="{FF2B5EF4-FFF2-40B4-BE49-F238E27FC236}">
                <a16:creationId xmlns:a16="http://schemas.microsoft.com/office/drawing/2014/main" id="{687B437B-CC3F-3319-508F-A511BC2FC234}"/>
              </a:ext>
            </a:extLst>
          </p:cNvPr>
          <p:cNvSpPr txBox="1"/>
          <p:nvPr/>
        </p:nvSpPr>
        <p:spPr>
          <a:xfrm>
            <a:off x="3848761" y="4578248"/>
            <a:ext cx="15481281" cy="1515648"/>
          </a:xfrm>
          <a:prstGeom prst="rect">
            <a:avLst/>
          </a:prstGeom>
          <a:noFill/>
        </p:spPr>
        <p:txBody>
          <a:bodyPr wrap="square" lIns="0" tIns="0" rIns="0" bIns="0" rtlCol="0">
            <a:noAutofit/>
          </a:bodyPr>
          <a:lstStyle/>
          <a:p>
            <a:pPr>
              <a:lnSpc>
                <a:spcPts val="4500"/>
              </a:lnSpc>
              <a:spcAft>
                <a:spcPts val="1300"/>
              </a:spcAft>
            </a:pPr>
            <a:r>
              <a:rPr lang="en-US" sz="4200" b="1">
                <a:solidFill>
                  <a:srgbClr val="FEEF01"/>
                </a:solidFill>
                <a:latin typeface="Exo 2 Extra Bold Expanded" pitchFamily="2" charset="77"/>
                <a:cs typeface="DINCond-Regular"/>
              </a:rPr>
              <a:t>DAN STUART</a:t>
            </a:r>
            <a:br>
              <a:rPr lang="en-US" sz="4000">
                <a:solidFill>
                  <a:schemeClr val="bg1"/>
                </a:solidFill>
                <a:latin typeface="Exo 2 Condensed" pitchFamily="2" charset="77"/>
                <a:cs typeface="DINCond-Regular"/>
              </a:rPr>
            </a:br>
            <a:r>
              <a:rPr lang="en-US" sz="4000">
                <a:solidFill>
                  <a:schemeClr val="bg1"/>
                </a:solidFill>
                <a:latin typeface="Exo 2 Condensed" pitchFamily="2" charset="77"/>
                <a:cs typeface="DINCond-Regular"/>
              </a:rPr>
              <a:t>Director, Partnership Marketing</a:t>
            </a:r>
          </a:p>
          <a:p>
            <a:pPr>
              <a:lnSpc>
                <a:spcPts val="4500"/>
              </a:lnSpc>
              <a:spcAft>
                <a:spcPts val="1300"/>
              </a:spcAft>
            </a:pPr>
            <a:r>
              <a:rPr lang="en-US" sz="4000">
                <a:solidFill>
                  <a:schemeClr val="bg1"/>
                </a:solidFill>
                <a:latin typeface="Exo 2 Condensed" pitchFamily="2" charset="77"/>
                <a:cs typeface="DINCond-Regular"/>
              </a:rPr>
              <a:t>ARCA Menards Series </a:t>
            </a:r>
          </a:p>
        </p:txBody>
      </p:sp>
    </p:spTree>
    <p:extLst>
      <p:ext uri="{BB962C8B-B14F-4D97-AF65-F5344CB8AC3E}">
        <p14:creationId xmlns:p14="http://schemas.microsoft.com/office/powerpoint/2010/main" val="3722490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2A2692-A4D9-7340-9E89-04FD517A30B5}"/>
              </a:ext>
            </a:extLst>
          </p:cNvPr>
          <p:cNvSpPr/>
          <p:nvPr/>
        </p:nvSpPr>
        <p:spPr>
          <a:xfrm flipH="1">
            <a:off x="14960599" y="0"/>
            <a:ext cx="9426575" cy="1371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nvGrpSpPr>
          <p:cNvPr id="8" name="Group 7">
            <a:extLst>
              <a:ext uri="{FF2B5EF4-FFF2-40B4-BE49-F238E27FC236}">
                <a16:creationId xmlns:a16="http://schemas.microsoft.com/office/drawing/2014/main" id="{AC69C38D-78A3-BF4F-B50C-8C4E19D75276}"/>
              </a:ext>
            </a:extLst>
          </p:cNvPr>
          <p:cNvGrpSpPr/>
          <p:nvPr/>
        </p:nvGrpSpPr>
        <p:grpSpPr>
          <a:xfrm rot="5400000">
            <a:off x="8975930" y="6333812"/>
            <a:ext cx="13715998" cy="1048381"/>
            <a:chOff x="-3" y="5435546"/>
            <a:chExt cx="24387179" cy="2211182"/>
          </a:xfrm>
        </p:grpSpPr>
        <p:sp>
          <p:nvSpPr>
            <p:cNvPr id="9" name="Rectangle 8">
              <a:extLst>
                <a:ext uri="{FF2B5EF4-FFF2-40B4-BE49-F238E27FC236}">
                  <a16:creationId xmlns:a16="http://schemas.microsoft.com/office/drawing/2014/main" id="{13E5BE50-C9DF-A043-950C-B204C0B16559}"/>
                </a:ext>
              </a:extLst>
            </p:cNvPr>
            <p:cNvSpPr/>
            <p:nvPr/>
          </p:nvSpPr>
          <p:spPr>
            <a:xfrm rot="5400000">
              <a:off x="11876721" y="-5652447"/>
              <a:ext cx="633725" cy="24387174"/>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0" name="Rectangle 9">
              <a:extLst>
                <a:ext uri="{FF2B5EF4-FFF2-40B4-BE49-F238E27FC236}">
                  <a16:creationId xmlns:a16="http://schemas.microsoft.com/office/drawing/2014/main" id="{D03866B5-22EC-9D4F-9E4E-49B500AF0E27}"/>
                </a:ext>
              </a:extLst>
            </p:cNvPr>
            <p:cNvSpPr/>
            <p:nvPr/>
          </p:nvSpPr>
          <p:spPr>
            <a:xfrm rot="5400000">
              <a:off x="11876726" y="-6441178"/>
              <a:ext cx="633725" cy="24387174"/>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1" name="Rectangle 10">
              <a:extLst>
                <a:ext uri="{FF2B5EF4-FFF2-40B4-BE49-F238E27FC236}">
                  <a16:creationId xmlns:a16="http://schemas.microsoft.com/office/drawing/2014/main" id="{720C7D3B-423A-6944-9BAB-4508E6996CEA}"/>
                </a:ext>
              </a:extLst>
            </p:cNvPr>
            <p:cNvSpPr/>
            <p:nvPr/>
          </p:nvSpPr>
          <p:spPr>
            <a:xfrm rot="5400000">
              <a:off x="11876726" y="-4863721"/>
              <a:ext cx="633725" cy="24387174"/>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sp>
        <p:nvSpPr>
          <p:cNvPr id="2" name="Slide Number Placeholder 1">
            <a:extLst>
              <a:ext uri="{FF2B5EF4-FFF2-40B4-BE49-F238E27FC236}">
                <a16:creationId xmlns:a16="http://schemas.microsoft.com/office/drawing/2014/main" id="{3E6424FA-DC7A-9B40-9E43-46DD462EB204}"/>
              </a:ext>
            </a:extLst>
          </p:cNvPr>
          <p:cNvSpPr>
            <a:spLocks noGrp="1"/>
          </p:cNvSpPr>
          <p:nvPr>
            <p:ph type="sldNum" sz="quarter" idx="12"/>
          </p:nvPr>
        </p:nvSpPr>
        <p:spPr/>
        <p:txBody>
          <a:bodyPr/>
          <a:lstStyle/>
          <a:p>
            <a:fld id="{2066355A-084C-D24E-9AD2-7E4FC41EA627}" type="slidenum">
              <a:rPr lang="en-US" smtClean="0"/>
              <a:t>36</a:t>
            </a:fld>
            <a:endParaRPr lang="en-US"/>
          </a:p>
        </p:txBody>
      </p:sp>
      <p:sp>
        <p:nvSpPr>
          <p:cNvPr id="13" name="TextBox 12">
            <a:extLst>
              <a:ext uri="{FF2B5EF4-FFF2-40B4-BE49-F238E27FC236}">
                <a16:creationId xmlns:a16="http://schemas.microsoft.com/office/drawing/2014/main" id="{4E9A0F6E-E735-1091-85F4-BA977A3DE2F1}"/>
              </a:ext>
            </a:extLst>
          </p:cNvPr>
          <p:cNvSpPr txBox="1"/>
          <p:nvPr/>
        </p:nvSpPr>
        <p:spPr>
          <a:xfrm>
            <a:off x="17116403" y="5886042"/>
            <a:ext cx="7106381" cy="1452095"/>
          </a:xfrm>
          <a:prstGeom prst="rect">
            <a:avLst/>
          </a:prstGeom>
          <a:noFill/>
        </p:spPr>
        <p:txBody>
          <a:bodyPr vert="horz" wrap="square" lIns="0" tIns="0" rIns="0" bIns="0" rtlCol="0" anchor="t" anchorCtr="0">
            <a:noAutofit/>
          </a:bodyPr>
          <a:lstStyle/>
          <a:p>
            <a:pPr>
              <a:lnSpc>
                <a:spcPts val="6600"/>
              </a:lnSpc>
            </a:pPr>
            <a:r>
              <a:rPr lang="en-US" sz="5500" b="1">
                <a:solidFill>
                  <a:srgbClr val="FEEF01"/>
                </a:solidFill>
                <a:latin typeface="Exo Black" panose="02000503000000000000" pitchFamily="2" charset="77"/>
                <a:ea typeface="Geared Slab" pitchFamily="2" charset="77"/>
                <a:cs typeface="Venera"/>
              </a:rPr>
              <a:t>HOOKIT ​SOCIAL MEDIA​ SUPPORT​</a:t>
            </a:r>
          </a:p>
        </p:txBody>
      </p:sp>
      <p:sp>
        <p:nvSpPr>
          <p:cNvPr id="3" name="TextBox 2">
            <a:extLst>
              <a:ext uri="{FF2B5EF4-FFF2-40B4-BE49-F238E27FC236}">
                <a16:creationId xmlns:a16="http://schemas.microsoft.com/office/drawing/2014/main" id="{A9DC5926-0733-39E6-4C8D-3153022B99C1}"/>
              </a:ext>
            </a:extLst>
          </p:cNvPr>
          <p:cNvSpPr txBox="1"/>
          <p:nvPr/>
        </p:nvSpPr>
        <p:spPr>
          <a:xfrm>
            <a:off x="1571043" y="2332492"/>
            <a:ext cx="11534221" cy="8559194"/>
          </a:xfrm>
          <a:prstGeom prst="rect">
            <a:avLst/>
          </a:prstGeom>
          <a:noFill/>
        </p:spPr>
        <p:txBody>
          <a:bodyPr wrap="square" lIns="0" tIns="0" rIns="0" bIns="0" rtlCol="0">
            <a:noAutofit/>
          </a:bodyPr>
          <a:lstStyle/>
          <a:p>
            <a:pPr>
              <a:lnSpc>
                <a:spcPts val="4800"/>
              </a:lnSpc>
              <a:spcAft>
                <a:spcPts val="1200"/>
              </a:spcAft>
            </a:pPr>
            <a:r>
              <a:rPr lang="en-US" sz="4200" b="1">
                <a:latin typeface="Exo 2 Condensed" pitchFamily="2" charset="77"/>
                <a:cs typeface="DINCond-Regular"/>
              </a:rPr>
              <a:t>ABOUT HOOKIT / KORE</a:t>
            </a:r>
          </a:p>
          <a:p>
            <a:pPr marL="571500" indent="-571500">
              <a:lnSpc>
                <a:spcPts val="4800"/>
              </a:lnSpc>
              <a:spcAft>
                <a:spcPts val="1200"/>
              </a:spcAft>
              <a:buFont typeface="Arial" panose="020B0604020202020204" pitchFamily="34" charset="0"/>
              <a:buChar char="•"/>
            </a:pPr>
            <a:r>
              <a:rPr lang="en-US" sz="3800" err="1">
                <a:latin typeface="Exo 2 Medium Condensed" pitchFamily="2" charset="77"/>
                <a:cs typeface="DINCond-Regular"/>
              </a:rPr>
              <a:t>Hookit</a:t>
            </a:r>
            <a:r>
              <a:rPr lang="en-US" sz="3800">
                <a:latin typeface="Exo 2 Medium Condensed" pitchFamily="2" charset="77"/>
                <a:cs typeface="DINCond-Regular"/>
              </a:rPr>
              <a:t> has been the leader in the sponsorship analytics space since we pioneered it in early 2000s</a:t>
            </a:r>
          </a:p>
          <a:p>
            <a:pPr marL="571500" indent="-571500">
              <a:lnSpc>
                <a:spcPts val="4800"/>
              </a:lnSpc>
              <a:spcAft>
                <a:spcPts val="1200"/>
              </a:spcAft>
              <a:buFont typeface="Arial" panose="020B0604020202020204" pitchFamily="34" charset="0"/>
              <a:buChar char="•"/>
            </a:pPr>
            <a:r>
              <a:rPr lang="en-US" sz="3800">
                <a:latin typeface="Exo 2 Medium Condensed" pitchFamily="2" charset="77"/>
                <a:cs typeface="DINCond-Regular"/>
              </a:rPr>
              <a:t>Work with 100s of the best brands and rights holders pulling out insights from massive amounts of social media data to help make sponsorships &amp; fan engagement more powerful</a:t>
            </a:r>
          </a:p>
          <a:p>
            <a:pPr marL="571500" indent="-571500">
              <a:lnSpc>
                <a:spcPts val="4800"/>
              </a:lnSpc>
              <a:spcAft>
                <a:spcPts val="1200"/>
              </a:spcAft>
              <a:buFont typeface="Arial" panose="020B0604020202020204" pitchFamily="34" charset="0"/>
              <a:buChar char="•"/>
            </a:pPr>
            <a:r>
              <a:rPr lang="en-US" sz="3800">
                <a:latin typeface="Exo 2 Medium Condensed" pitchFamily="2" charset="77"/>
                <a:cs typeface="DINCond-Regular"/>
              </a:rPr>
              <a:t>Acquired by KORE in Jan 2022, leader in sponsorship, ticketing &amp; fan management software</a:t>
            </a:r>
          </a:p>
          <a:p>
            <a:pPr marL="571500" indent="-571500">
              <a:lnSpc>
                <a:spcPts val="4800"/>
              </a:lnSpc>
              <a:spcAft>
                <a:spcPts val="1200"/>
              </a:spcAft>
              <a:buFont typeface="Arial" panose="020B0604020202020204" pitchFamily="34" charset="0"/>
              <a:buChar char="•"/>
            </a:pPr>
            <a:r>
              <a:rPr lang="en-US" sz="3800">
                <a:latin typeface="Exo 2 Medium Condensed" pitchFamily="2" charset="77"/>
                <a:cs typeface="DINCond-Regular"/>
              </a:rPr>
              <a:t>Together, we have a one-of-a-kind data set and platform within sports to help management, measurement &amp; optimization of sponsorships &amp; fans</a:t>
            </a:r>
          </a:p>
          <a:p>
            <a:pPr marL="571500" indent="-571500">
              <a:lnSpc>
                <a:spcPts val="4800"/>
              </a:lnSpc>
              <a:spcAft>
                <a:spcPts val="1200"/>
              </a:spcAft>
              <a:buFont typeface="Arial" panose="020B0604020202020204" pitchFamily="34" charset="0"/>
              <a:buChar char="•"/>
            </a:pPr>
            <a:r>
              <a:rPr lang="en-US" sz="3800">
                <a:latin typeface="Exo 2 Medium Condensed" pitchFamily="2" charset="77"/>
                <a:cs typeface="DINCond-Regular"/>
              </a:rPr>
              <a:t>900+ rights holder and brand clients, tracking the entire sport ecosystem (100k athletes, 5k teams, 10k brands…)</a:t>
            </a:r>
            <a:br>
              <a:rPr lang="en-US" sz="3800">
                <a:latin typeface="Exo 2 Medium Condensed" pitchFamily="2" charset="77"/>
                <a:cs typeface="DINCond-Regular"/>
              </a:rPr>
            </a:br>
            <a:endParaRPr lang="en-US" sz="3800">
              <a:latin typeface="Exo 2 Medium Condensed" pitchFamily="2" charset="77"/>
              <a:cs typeface="DINCond-Regular"/>
            </a:endParaRPr>
          </a:p>
        </p:txBody>
      </p:sp>
    </p:spTree>
    <p:extLst>
      <p:ext uri="{BB962C8B-B14F-4D97-AF65-F5344CB8AC3E}">
        <p14:creationId xmlns:p14="http://schemas.microsoft.com/office/powerpoint/2010/main" val="3165668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2A2692-A4D9-7340-9E89-04FD517A30B5}"/>
              </a:ext>
            </a:extLst>
          </p:cNvPr>
          <p:cNvSpPr/>
          <p:nvPr/>
        </p:nvSpPr>
        <p:spPr>
          <a:xfrm flipH="1">
            <a:off x="14960599" y="0"/>
            <a:ext cx="9426575" cy="1371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nvGrpSpPr>
          <p:cNvPr id="8" name="Group 7">
            <a:extLst>
              <a:ext uri="{FF2B5EF4-FFF2-40B4-BE49-F238E27FC236}">
                <a16:creationId xmlns:a16="http://schemas.microsoft.com/office/drawing/2014/main" id="{AC69C38D-78A3-BF4F-B50C-8C4E19D75276}"/>
              </a:ext>
            </a:extLst>
          </p:cNvPr>
          <p:cNvGrpSpPr/>
          <p:nvPr/>
        </p:nvGrpSpPr>
        <p:grpSpPr>
          <a:xfrm rot="5400000">
            <a:off x="8975930" y="6333812"/>
            <a:ext cx="13715998" cy="1048381"/>
            <a:chOff x="-3" y="5435546"/>
            <a:chExt cx="24387179" cy="2211182"/>
          </a:xfrm>
        </p:grpSpPr>
        <p:sp>
          <p:nvSpPr>
            <p:cNvPr id="9" name="Rectangle 8">
              <a:extLst>
                <a:ext uri="{FF2B5EF4-FFF2-40B4-BE49-F238E27FC236}">
                  <a16:creationId xmlns:a16="http://schemas.microsoft.com/office/drawing/2014/main" id="{13E5BE50-C9DF-A043-950C-B204C0B16559}"/>
                </a:ext>
              </a:extLst>
            </p:cNvPr>
            <p:cNvSpPr/>
            <p:nvPr/>
          </p:nvSpPr>
          <p:spPr>
            <a:xfrm rot="5400000">
              <a:off x="11876721" y="-5652447"/>
              <a:ext cx="633725" cy="24387174"/>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0" name="Rectangle 9">
              <a:extLst>
                <a:ext uri="{FF2B5EF4-FFF2-40B4-BE49-F238E27FC236}">
                  <a16:creationId xmlns:a16="http://schemas.microsoft.com/office/drawing/2014/main" id="{D03866B5-22EC-9D4F-9E4E-49B500AF0E27}"/>
                </a:ext>
              </a:extLst>
            </p:cNvPr>
            <p:cNvSpPr/>
            <p:nvPr/>
          </p:nvSpPr>
          <p:spPr>
            <a:xfrm rot="5400000">
              <a:off x="11876726" y="-6441178"/>
              <a:ext cx="633725" cy="24387174"/>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1" name="Rectangle 10">
              <a:extLst>
                <a:ext uri="{FF2B5EF4-FFF2-40B4-BE49-F238E27FC236}">
                  <a16:creationId xmlns:a16="http://schemas.microsoft.com/office/drawing/2014/main" id="{720C7D3B-423A-6944-9BAB-4508E6996CEA}"/>
                </a:ext>
              </a:extLst>
            </p:cNvPr>
            <p:cNvSpPr/>
            <p:nvPr/>
          </p:nvSpPr>
          <p:spPr>
            <a:xfrm rot="5400000">
              <a:off x="11876726" y="-4863721"/>
              <a:ext cx="633725" cy="24387174"/>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sp>
        <p:nvSpPr>
          <p:cNvPr id="2" name="Slide Number Placeholder 1">
            <a:extLst>
              <a:ext uri="{FF2B5EF4-FFF2-40B4-BE49-F238E27FC236}">
                <a16:creationId xmlns:a16="http://schemas.microsoft.com/office/drawing/2014/main" id="{3E6424FA-DC7A-9B40-9E43-46DD462EB204}"/>
              </a:ext>
            </a:extLst>
          </p:cNvPr>
          <p:cNvSpPr>
            <a:spLocks noGrp="1"/>
          </p:cNvSpPr>
          <p:nvPr>
            <p:ph type="sldNum" sz="quarter" idx="12"/>
          </p:nvPr>
        </p:nvSpPr>
        <p:spPr/>
        <p:txBody>
          <a:bodyPr/>
          <a:lstStyle/>
          <a:p>
            <a:fld id="{2066355A-084C-D24E-9AD2-7E4FC41EA627}" type="slidenum">
              <a:rPr lang="en-US" smtClean="0"/>
              <a:t>37</a:t>
            </a:fld>
            <a:endParaRPr lang="en-US"/>
          </a:p>
        </p:txBody>
      </p:sp>
      <p:sp>
        <p:nvSpPr>
          <p:cNvPr id="13" name="TextBox 12">
            <a:extLst>
              <a:ext uri="{FF2B5EF4-FFF2-40B4-BE49-F238E27FC236}">
                <a16:creationId xmlns:a16="http://schemas.microsoft.com/office/drawing/2014/main" id="{4E9A0F6E-E735-1091-85F4-BA977A3DE2F1}"/>
              </a:ext>
            </a:extLst>
          </p:cNvPr>
          <p:cNvSpPr txBox="1"/>
          <p:nvPr/>
        </p:nvSpPr>
        <p:spPr>
          <a:xfrm>
            <a:off x="17116403" y="5886042"/>
            <a:ext cx="7106381" cy="1452095"/>
          </a:xfrm>
          <a:prstGeom prst="rect">
            <a:avLst/>
          </a:prstGeom>
          <a:noFill/>
        </p:spPr>
        <p:txBody>
          <a:bodyPr vert="horz" wrap="square" lIns="0" tIns="0" rIns="0" bIns="0" rtlCol="0" anchor="t" anchorCtr="0">
            <a:noAutofit/>
          </a:bodyPr>
          <a:lstStyle/>
          <a:p>
            <a:pPr>
              <a:lnSpc>
                <a:spcPts val="6600"/>
              </a:lnSpc>
            </a:pPr>
            <a:r>
              <a:rPr lang="en-US" sz="5500" b="1">
                <a:solidFill>
                  <a:srgbClr val="FEEF01"/>
                </a:solidFill>
                <a:latin typeface="Exo Black" panose="02000503000000000000" pitchFamily="2" charset="77"/>
                <a:ea typeface="Geared Slab" pitchFamily="2" charset="77"/>
                <a:cs typeface="Venera"/>
              </a:rPr>
              <a:t>HOOKIT ​SOCIAL MEDIA​ SUPPORT​</a:t>
            </a:r>
          </a:p>
        </p:txBody>
      </p:sp>
      <p:sp>
        <p:nvSpPr>
          <p:cNvPr id="3" name="TextBox 2">
            <a:extLst>
              <a:ext uri="{FF2B5EF4-FFF2-40B4-BE49-F238E27FC236}">
                <a16:creationId xmlns:a16="http://schemas.microsoft.com/office/drawing/2014/main" id="{5E083FD0-A5B8-B34B-2A2A-D4990FDC9B84}"/>
              </a:ext>
            </a:extLst>
          </p:cNvPr>
          <p:cNvSpPr txBox="1"/>
          <p:nvPr/>
        </p:nvSpPr>
        <p:spPr>
          <a:xfrm>
            <a:off x="1571043" y="1247746"/>
            <a:ext cx="12980409" cy="11220507"/>
          </a:xfrm>
          <a:prstGeom prst="rect">
            <a:avLst/>
          </a:prstGeom>
          <a:noFill/>
        </p:spPr>
        <p:txBody>
          <a:bodyPr wrap="square" lIns="0" tIns="0" rIns="0" bIns="0" rtlCol="0">
            <a:noAutofit/>
          </a:bodyPr>
          <a:lstStyle/>
          <a:p>
            <a:pPr>
              <a:lnSpc>
                <a:spcPts val="4800"/>
              </a:lnSpc>
              <a:spcAft>
                <a:spcPts val="1200"/>
              </a:spcAft>
            </a:pPr>
            <a:r>
              <a:rPr lang="en-US" sz="4200" b="1">
                <a:latin typeface="Exo 2 Condensed" pitchFamily="2" charset="77"/>
                <a:cs typeface="DINCond-Regular"/>
              </a:rPr>
              <a:t>WHY SOCIAL?</a:t>
            </a:r>
          </a:p>
          <a:p>
            <a:pPr marL="571500" indent="-571500">
              <a:lnSpc>
                <a:spcPts val="4800"/>
              </a:lnSpc>
              <a:spcAft>
                <a:spcPts val="1200"/>
              </a:spcAft>
              <a:buFont typeface="Arial" panose="020B0604020202020204" pitchFamily="34" charset="0"/>
              <a:buChar char="•"/>
            </a:pPr>
            <a:r>
              <a:rPr lang="en-US" sz="3800">
                <a:latin typeface="Exo 2 Medium Condensed" pitchFamily="2" charset="77"/>
                <a:cs typeface="DINCond-Regular"/>
              </a:rPr>
              <a:t>It is where this generation consume sport</a:t>
            </a:r>
          </a:p>
          <a:p>
            <a:pPr marL="571500" indent="-571500">
              <a:lnSpc>
                <a:spcPts val="4800"/>
              </a:lnSpc>
              <a:spcAft>
                <a:spcPts val="1200"/>
              </a:spcAft>
              <a:buFont typeface="Arial" panose="020B0604020202020204" pitchFamily="34" charset="0"/>
              <a:buChar char="•"/>
            </a:pPr>
            <a:r>
              <a:rPr lang="en-US" sz="3800">
                <a:latin typeface="Exo 2 Medium Condensed" pitchFamily="2" charset="77"/>
                <a:cs typeface="DINCond-Regular"/>
              </a:rPr>
              <a:t>Billions of people, direct access and within </a:t>
            </a:r>
            <a:br>
              <a:rPr lang="en-US" sz="3800">
                <a:latin typeface="Exo 2 Medium Condensed" pitchFamily="2" charset="77"/>
                <a:cs typeface="DINCond-Regular"/>
              </a:rPr>
            </a:br>
            <a:r>
              <a:rPr lang="en-US" sz="3800">
                <a:latin typeface="Exo 2 Medium Condensed" pitchFamily="2" charset="77"/>
                <a:cs typeface="DINCond-Regular"/>
              </a:rPr>
              <a:t>your power to connect</a:t>
            </a:r>
          </a:p>
          <a:p>
            <a:pPr marL="571500" indent="-571500">
              <a:lnSpc>
                <a:spcPts val="4800"/>
              </a:lnSpc>
              <a:spcAft>
                <a:spcPts val="1200"/>
              </a:spcAft>
              <a:buFont typeface="Arial" panose="020B0604020202020204" pitchFamily="34" charset="0"/>
              <a:buChar char="•"/>
            </a:pPr>
            <a:r>
              <a:rPr lang="en-US" sz="3800">
                <a:latin typeface="Exo 2 Medium Condensed" pitchFamily="2" charset="77"/>
                <a:cs typeface="DINCond-Regular"/>
              </a:rPr>
              <a:t>Brands care deeply about it</a:t>
            </a:r>
          </a:p>
          <a:p>
            <a:pPr marL="571500" indent="-571500">
              <a:lnSpc>
                <a:spcPts val="4800"/>
              </a:lnSpc>
              <a:spcAft>
                <a:spcPts val="1200"/>
              </a:spcAft>
              <a:buFont typeface="Arial" panose="020B0604020202020204" pitchFamily="34" charset="0"/>
              <a:buChar char="•"/>
            </a:pPr>
            <a:r>
              <a:rPr lang="en-US" sz="3800">
                <a:latin typeface="Exo 2 Medium Condensed" pitchFamily="2" charset="77"/>
                <a:cs typeface="DINCond-Regular"/>
              </a:rPr>
              <a:t>Massive amounts of near real-time data </a:t>
            </a:r>
            <a:br>
              <a:rPr lang="en-US" sz="3800">
                <a:latin typeface="Exo 2 Medium Condensed" pitchFamily="2" charset="77"/>
                <a:cs typeface="DINCond-Regular"/>
              </a:rPr>
            </a:br>
            <a:r>
              <a:rPr lang="en-US" sz="3800">
                <a:latin typeface="Exo 2 Medium Condensed" pitchFamily="2" charset="77"/>
                <a:cs typeface="DINCond-Regular"/>
              </a:rPr>
              <a:t>available to optimize strategy</a:t>
            </a:r>
            <a:br>
              <a:rPr lang="en-US" sz="3800">
                <a:latin typeface="Exo 2 Medium Condensed" pitchFamily="2" charset="77"/>
                <a:cs typeface="DINCond-Regular"/>
              </a:rPr>
            </a:br>
            <a:endParaRPr lang="en-US" sz="3800">
              <a:latin typeface="Exo 2 Medium Condensed" pitchFamily="2" charset="77"/>
              <a:cs typeface="DINCond-Regular"/>
            </a:endParaRPr>
          </a:p>
          <a:p>
            <a:pPr>
              <a:lnSpc>
                <a:spcPts val="4800"/>
              </a:lnSpc>
              <a:spcAft>
                <a:spcPts val="1200"/>
              </a:spcAft>
            </a:pPr>
            <a:r>
              <a:rPr lang="en-US" sz="4200" b="1">
                <a:latin typeface="Exo 2 Condensed" pitchFamily="2" charset="77"/>
                <a:cs typeface="DINCond-Regular"/>
              </a:rPr>
              <a:t>IN IT TOGETHER</a:t>
            </a:r>
          </a:p>
          <a:p>
            <a:pPr>
              <a:lnSpc>
                <a:spcPts val="4800"/>
              </a:lnSpc>
              <a:spcAft>
                <a:spcPts val="1200"/>
              </a:spcAft>
            </a:pPr>
            <a:r>
              <a:rPr lang="en-US" sz="3800">
                <a:latin typeface="Exo 2 Medium Condensed" pitchFamily="2" charset="77"/>
                <a:cs typeface="DINCond-Regular"/>
              </a:rPr>
              <a:t>Everyone on this call could and should be working together to </a:t>
            </a:r>
            <a:br>
              <a:rPr lang="en-US" sz="3800">
                <a:latin typeface="Exo 2 Medium Condensed" pitchFamily="2" charset="77"/>
                <a:cs typeface="DINCond-Regular"/>
              </a:rPr>
            </a:br>
            <a:r>
              <a:rPr lang="en-US" sz="3800">
                <a:latin typeface="Exo 2 Medium Condensed" pitchFamily="2" charset="77"/>
                <a:cs typeface="DINCond-Regular"/>
              </a:rPr>
              <a:t>capture and grow the ARCA audience.  Start with some best practice</a:t>
            </a:r>
          </a:p>
          <a:p>
            <a:pPr marL="742950" indent="-742950">
              <a:lnSpc>
                <a:spcPts val="4800"/>
              </a:lnSpc>
              <a:spcAft>
                <a:spcPts val="1200"/>
              </a:spcAft>
              <a:buFont typeface="+mj-lt"/>
              <a:buAutoNum type="arabicPeriod"/>
            </a:pPr>
            <a:r>
              <a:rPr lang="en-US" sz="3800" b="1">
                <a:latin typeface="Exo 2 Condensed" pitchFamily="2" charset="77"/>
                <a:cs typeface="DINCond-Regular"/>
              </a:rPr>
              <a:t>Presence on all platforms</a:t>
            </a:r>
          </a:p>
          <a:p>
            <a:pPr marL="742950" indent="-742950">
              <a:lnSpc>
                <a:spcPts val="4800"/>
              </a:lnSpc>
              <a:spcAft>
                <a:spcPts val="1200"/>
              </a:spcAft>
              <a:buFont typeface="+mj-lt"/>
              <a:buAutoNum type="arabicPeriod"/>
            </a:pPr>
            <a:r>
              <a:rPr lang="en-US" sz="3800" b="1">
                <a:latin typeface="Exo 2 Condensed" pitchFamily="2" charset="77"/>
                <a:cs typeface="DINCond-Regular"/>
              </a:rPr>
              <a:t>Authenticate with us to measure Stories &amp; FB Video</a:t>
            </a:r>
          </a:p>
          <a:p>
            <a:pPr marL="742950" indent="-742950">
              <a:lnSpc>
                <a:spcPts val="4800"/>
              </a:lnSpc>
              <a:spcAft>
                <a:spcPts val="1200"/>
              </a:spcAft>
              <a:buFont typeface="+mj-lt"/>
              <a:buAutoNum type="arabicPeriod"/>
            </a:pPr>
            <a:r>
              <a:rPr lang="en-US" sz="3800" b="1">
                <a:latin typeface="Exo 2 Condensed" pitchFamily="2" charset="77"/>
                <a:cs typeface="DINCond-Regular"/>
              </a:rPr>
              <a:t>Tailor your content to the platform and audience on them</a:t>
            </a:r>
          </a:p>
          <a:p>
            <a:pPr marL="571500" indent="-571500">
              <a:lnSpc>
                <a:spcPts val="4800"/>
              </a:lnSpc>
              <a:spcAft>
                <a:spcPts val="1200"/>
              </a:spcAft>
              <a:buFont typeface="Arial" panose="020B0604020202020204" pitchFamily="34" charset="0"/>
              <a:buChar char="•"/>
            </a:pPr>
            <a:endParaRPr lang="en-US" sz="3800">
              <a:latin typeface="Exo 2 Medium Condensed" pitchFamily="2" charset="77"/>
              <a:cs typeface="DINCond-Regular"/>
            </a:endParaRPr>
          </a:p>
        </p:txBody>
      </p:sp>
    </p:spTree>
    <p:extLst>
      <p:ext uri="{BB962C8B-B14F-4D97-AF65-F5344CB8AC3E}">
        <p14:creationId xmlns:p14="http://schemas.microsoft.com/office/powerpoint/2010/main" val="3256007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2A2692-A4D9-7340-9E89-04FD517A30B5}"/>
              </a:ext>
            </a:extLst>
          </p:cNvPr>
          <p:cNvSpPr/>
          <p:nvPr/>
        </p:nvSpPr>
        <p:spPr>
          <a:xfrm flipH="1">
            <a:off x="14960599" y="0"/>
            <a:ext cx="9426575" cy="1371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nvGrpSpPr>
          <p:cNvPr id="8" name="Group 7">
            <a:extLst>
              <a:ext uri="{FF2B5EF4-FFF2-40B4-BE49-F238E27FC236}">
                <a16:creationId xmlns:a16="http://schemas.microsoft.com/office/drawing/2014/main" id="{AC69C38D-78A3-BF4F-B50C-8C4E19D75276}"/>
              </a:ext>
            </a:extLst>
          </p:cNvPr>
          <p:cNvGrpSpPr/>
          <p:nvPr/>
        </p:nvGrpSpPr>
        <p:grpSpPr>
          <a:xfrm rot="5400000">
            <a:off x="8975930" y="6333812"/>
            <a:ext cx="13715998" cy="1048381"/>
            <a:chOff x="-3" y="5435546"/>
            <a:chExt cx="24387179" cy="2211182"/>
          </a:xfrm>
        </p:grpSpPr>
        <p:sp>
          <p:nvSpPr>
            <p:cNvPr id="9" name="Rectangle 8">
              <a:extLst>
                <a:ext uri="{FF2B5EF4-FFF2-40B4-BE49-F238E27FC236}">
                  <a16:creationId xmlns:a16="http://schemas.microsoft.com/office/drawing/2014/main" id="{13E5BE50-C9DF-A043-950C-B204C0B16559}"/>
                </a:ext>
              </a:extLst>
            </p:cNvPr>
            <p:cNvSpPr/>
            <p:nvPr/>
          </p:nvSpPr>
          <p:spPr>
            <a:xfrm rot="5400000">
              <a:off x="11876721" y="-5652447"/>
              <a:ext cx="633725" cy="24387174"/>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0" name="Rectangle 9">
              <a:extLst>
                <a:ext uri="{FF2B5EF4-FFF2-40B4-BE49-F238E27FC236}">
                  <a16:creationId xmlns:a16="http://schemas.microsoft.com/office/drawing/2014/main" id="{D03866B5-22EC-9D4F-9E4E-49B500AF0E27}"/>
                </a:ext>
              </a:extLst>
            </p:cNvPr>
            <p:cNvSpPr/>
            <p:nvPr/>
          </p:nvSpPr>
          <p:spPr>
            <a:xfrm rot="5400000">
              <a:off x="11876726" y="-6441178"/>
              <a:ext cx="633725" cy="24387174"/>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1" name="Rectangle 10">
              <a:extLst>
                <a:ext uri="{FF2B5EF4-FFF2-40B4-BE49-F238E27FC236}">
                  <a16:creationId xmlns:a16="http://schemas.microsoft.com/office/drawing/2014/main" id="{720C7D3B-423A-6944-9BAB-4508E6996CEA}"/>
                </a:ext>
              </a:extLst>
            </p:cNvPr>
            <p:cNvSpPr/>
            <p:nvPr/>
          </p:nvSpPr>
          <p:spPr>
            <a:xfrm rot="5400000">
              <a:off x="11876726" y="-4863721"/>
              <a:ext cx="633725" cy="24387174"/>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sp>
        <p:nvSpPr>
          <p:cNvPr id="2" name="Slide Number Placeholder 1">
            <a:extLst>
              <a:ext uri="{FF2B5EF4-FFF2-40B4-BE49-F238E27FC236}">
                <a16:creationId xmlns:a16="http://schemas.microsoft.com/office/drawing/2014/main" id="{3E6424FA-DC7A-9B40-9E43-46DD462EB204}"/>
              </a:ext>
            </a:extLst>
          </p:cNvPr>
          <p:cNvSpPr>
            <a:spLocks noGrp="1"/>
          </p:cNvSpPr>
          <p:nvPr>
            <p:ph type="sldNum" sz="quarter" idx="12"/>
          </p:nvPr>
        </p:nvSpPr>
        <p:spPr/>
        <p:txBody>
          <a:bodyPr/>
          <a:lstStyle/>
          <a:p>
            <a:fld id="{2066355A-084C-D24E-9AD2-7E4FC41EA627}" type="slidenum">
              <a:rPr lang="en-US" smtClean="0"/>
              <a:t>38</a:t>
            </a:fld>
            <a:endParaRPr lang="en-US"/>
          </a:p>
        </p:txBody>
      </p:sp>
      <p:sp>
        <p:nvSpPr>
          <p:cNvPr id="13" name="TextBox 12">
            <a:extLst>
              <a:ext uri="{FF2B5EF4-FFF2-40B4-BE49-F238E27FC236}">
                <a16:creationId xmlns:a16="http://schemas.microsoft.com/office/drawing/2014/main" id="{4E9A0F6E-E735-1091-85F4-BA977A3DE2F1}"/>
              </a:ext>
            </a:extLst>
          </p:cNvPr>
          <p:cNvSpPr txBox="1"/>
          <p:nvPr/>
        </p:nvSpPr>
        <p:spPr>
          <a:xfrm>
            <a:off x="17116403" y="5886042"/>
            <a:ext cx="7106381" cy="1452095"/>
          </a:xfrm>
          <a:prstGeom prst="rect">
            <a:avLst/>
          </a:prstGeom>
          <a:noFill/>
        </p:spPr>
        <p:txBody>
          <a:bodyPr vert="horz" wrap="square" lIns="0" tIns="0" rIns="0" bIns="0" rtlCol="0" anchor="t" anchorCtr="0">
            <a:noAutofit/>
          </a:bodyPr>
          <a:lstStyle/>
          <a:p>
            <a:pPr>
              <a:lnSpc>
                <a:spcPts val="6600"/>
              </a:lnSpc>
            </a:pPr>
            <a:r>
              <a:rPr lang="en-US" sz="5500" b="1">
                <a:solidFill>
                  <a:srgbClr val="FEEF01"/>
                </a:solidFill>
                <a:latin typeface="Exo Black" panose="02000503000000000000" pitchFamily="2" charset="77"/>
                <a:ea typeface="Geared Slab" pitchFamily="2" charset="77"/>
                <a:cs typeface="Venera"/>
              </a:rPr>
              <a:t>HOOKIT ​SOCIAL MEDIA​ SUPPORT​</a:t>
            </a:r>
          </a:p>
        </p:txBody>
      </p:sp>
      <p:sp>
        <p:nvSpPr>
          <p:cNvPr id="3" name="TextBox 2">
            <a:extLst>
              <a:ext uri="{FF2B5EF4-FFF2-40B4-BE49-F238E27FC236}">
                <a16:creationId xmlns:a16="http://schemas.microsoft.com/office/drawing/2014/main" id="{77F5FD4B-7A19-37F3-3AE0-114851267F84}"/>
              </a:ext>
            </a:extLst>
          </p:cNvPr>
          <p:cNvSpPr txBox="1"/>
          <p:nvPr/>
        </p:nvSpPr>
        <p:spPr>
          <a:xfrm>
            <a:off x="1571044" y="1247746"/>
            <a:ext cx="12631272" cy="11220507"/>
          </a:xfrm>
          <a:prstGeom prst="rect">
            <a:avLst/>
          </a:prstGeom>
          <a:noFill/>
        </p:spPr>
        <p:txBody>
          <a:bodyPr wrap="square" lIns="0" tIns="0" rIns="0" bIns="0" rtlCol="0">
            <a:noAutofit/>
          </a:bodyPr>
          <a:lstStyle/>
          <a:p>
            <a:pPr marL="1962211" lvl="1" indent="-742950">
              <a:lnSpc>
                <a:spcPts val="4800"/>
              </a:lnSpc>
              <a:spcAft>
                <a:spcPts val="1200"/>
              </a:spcAft>
              <a:buFont typeface="+mj-lt"/>
              <a:buAutoNum type="alphaUcPeriod"/>
            </a:pPr>
            <a:r>
              <a:rPr lang="en-US" sz="3800">
                <a:latin typeface="Exo 2 Medium Condensed" pitchFamily="2" charset="77"/>
                <a:cs typeface="DINCond-Regular"/>
              </a:rPr>
              <a:t>Facebook likely best fit for existing audience – video is key</a:t>
            </a:r>
          </a:p>
          <a:p>
            <a:pPr marL="1962211" lvl="1" indent="-742950">
              <a:lnSpc>
                <a:spcPts val="4800"/>
              </a:lnSpc>
              <a:spcAft>
                <a:spcPts val="1200"/>
              </a:spcAft>
              <a:buFont typeface="+mj-lt"/>
              <a:buAutoNum type="alphaUcPeriod"/>
            </a:pPr>
            <a:r>
              <a:rPr lang="en-US" sz="3800">
                <a:latin typeface="Exo 2 Medium Condensed" pitchFamily="2" charset="77"/>
                <a:cs typeface="DINCond-Regular"/>
              </a:rPr>
              <a:t>Instagram should be priority - specifically short vertical video format (Reels)</a:t>
            </a:r>
          </a:p>
          <a:p>
            <a:pPr marL="1962211" lvl="1" indent="-742950">
              <a:lnSpc>
                <a:spcPts val="4800"/>
              </a:lnSpc>
              <a:spcAft>
                <a:spcPts val="1200"/>
              </a:spcAft>
              <a:buFont typeface="+mj-lt"/>
              <a:buAutoNum type="alphaUcPeriod"/>
            </a:pPr>
            <a:r>
              <a:rPr lang="en-US" sz="3800">
                <a:latin typeface="Exo 2 Medium Condensed" pitchFamily="2" charset="77"/>
                <a:cs typeface="DINCond-Regular"/>
              </a:rPr>
              <a:t>TikTok for youth audience, need content to match</a:t>
            </a:r>
          </a:p>
          <a:p>
            <a:pPr marL="1962211" lvl="1" indent="-742950">
              <a:lnSpc>
                <a:spcPts val="4800"/>
              </a:lnSpc>
              <a:spcAft>
                <a:spcPts val="1200"/>
              </a:spcAft>
              <a:buFont typeface="+mj-lt"/>
              <a:buAutoNum type="alphaUcPeriod"/>
            </a:pPr>
            <a:r>
              <a:rPr lang="en-US" sz="3800">
                <a:latin typeface="Exo 2 Medium Condensed" pitchFamily="2" charset="77"/>
                <a:cs typeface="DINCond-Regular"/>
              </a:rPr>
              <a:t>Twitter for race weekend updates, but video performs really well</a:t>
            </a:r>
          </a:p>
          <a:p>
            <a:pPr marL="1962211" lvl="1" indent="-742950">
              <a:lnSpc>
                <a:spcPts val="4800"/>
              </a:lnSpc>
              <a:spcAft>
                <a:spcPts val="1200"/>
              </a:spcAft>
              <a:buFont typeface="+mj-lt"/>
              <a:buAutoNum type="alphaUcPeriod"/>
            </a:pPr>
            <a:r>
              <a:rPr lang="en-US" sz="3800">
                <a:latin typeface="Exo 2 Medium Condensed" pitchFamily="2" charset="77"/>
                <a:cs typeface="DINCond-Regular"/>
              </a:rPr>
              <a:t>YouTube gets you onto TV and larger devices</a:t>
            </a:r>
          </a:p>
          <a:p>
            <a:pPr>
              <a:lnSpc>
                <a:spcPts val="4800"/>
              </a:lnSpc>
              <a:spcAft>
                <a:spcPts val="1200"/>
              </a:spcAft>
            </a:pPr>
            <a:r>
              <a:rPr lang="en-US" sz="3800" b="1">
                <a:latin typeface="Exo 2 Condensed" pitchFamily="2" charset="77"/>
                <a:cs typeface="DINCond-Regular"/>
              </a:rPr>
              <a:t>4. Use event hashtags!</a:t>
            </a:r>
          </a:p>
          <a:p>
            <a:pPr marL="1962211" lvl="1" indent="-742950">
              <a:lnSpc>
                <a:spcPts val="4800"/>
              </a:lnSpc>
              <a:spcAft>
                <a:spcPts val="1200"/>
              </a:spcAft>
              <a:buFont typeface="+mj-lt"/>
              <a:buAutoNum type="alphaUcPeriod"/>
            </a:pPr>
            <a:r>
              <a:rPr lang="en-US" sz="3800">
                <a:latin typeface="Exo 2 Medium Condensed" pitchFamily="2" charset="77"/>
                <a:cs typeface="DINCond-Regular"/>
              </a:rPr>
              <a:t>Shorter the better</a:t>
            </a:r>
          </a:p>
          <a:p>
            <a:pPr marL="1962211" lvl="1" indent="-742950">
              <a:lnSpc>
                <a:spcPts val="4800"/>
              </a:lnSpc>
              <a:spcAft>
                <a:spcPts val="1200"/>
              </a:spcAft>
              <a:buFont typeface="+mj-lt"/>
              <a:buAutoNum type="alphaUcPeriod"/>
            </a:pPr>
            <a:r>
              <a:rPr lang="en-US" sz="3800">
                <a:latin typeface="Exo 2 Medium Condensed" pitchFamily="2" charset="77"/>
                <a:cs typeface="DINCond-Regular"/>
              </a:rPr>
              <a:t>Make sure everyone - partners, media, drivers, teams </a:t>
            </a:r>
            <a:br>
              <a:rPr lang="en-US" sz="3800">
                <a:latin typeface="Exo 2 Medium Condensed" pitchFamily="2" charset="77"/>
                <a:cs typeface="DINCond-Regular"/>
              </a:rPr>
            </a:br>
            <a:r>
              <a:rPr lang="en-US" sz="3800">
                <a:latin typeface="Exo 2 Medium Condensed" pitchFamily="2" charset="77"/>
                <a:cs typeface="DINCond-Regular"/>
              </a:rPr>
              <a:t>are all aware and using them</a:t>
            </a:r>
          </a:p>
          <a:p>
            <a:pPr marL="1962211" lvl="1" indent="-742950">
              <a:lnSpc>
                <a:spcPts val="4800"/>
              </a:lnSpc>
              <a:spcAft>
                <a:spcPts val="1200"/>
              </a:spcAft>
              <a:buFont typeface="+mj-lt"/>
              <a:buAutoNum type="alphaUcPeriod"/>
            </a:pPr>
            <a:r>
              <a:rPr lang="en-US" sz="3800">
                <a:latin typeface="Exo 2 Medium Condensed" pitchFamily="2" charset="77"/>
                <a:cs typeface="DINCond-Regular"/>
              </a:rPr>
              <a:t>Be consistent year over year</a:t>
            </a:r>
          </a:p>
          <a:p>
            <a:pPr>
              <a:lnSpc>
                <a:spcPts val="4800"/>
              </a:lnSpc>
              <a:spcAft>
                <a:spcPts val="1200"/>
              </a:spcAft>
            </a:pPr>
            <a:r>
              <a:rPr lang="en-US" sz="3800" b="1">
                <a:latin typeface="Exo 2 Condensed" pitchFamily="2" charset="77"/>
                <a:cs typeface="DINCond-Regular"/>
              </a:rPr>
              <a:t>5. When promoting brands</a:t>
            </a:r>
          </a:p>
          <a:p>
            <a:pPr marL="1962211" lvl="1" indent="-742950">
              <a:lnSpc>
                <a:spcPts val="4800"/>
              </a:lnSpc>
              <a:spcAft>
                <a:spcPts val="1200"/>
              </a:spcAft>
              <a:buFont typeface="+mj-lt"/>
              <a:buAutoNum type="alphaUcPeriod"/>
            </a:pPr>
            <a:r>
              <a:rPr lang="en-US" sz="3800">
                <a:latin typeface="Exo 2 Medium Condensed" pitchFamily="2" charset="77"/>
                <a:cs typeface="DINCond-Regular"/>
              </a:rPr>
              <a:t>Mentions drive most value, then tags, hashtags &amp; keywords … above ‘the fold’ with limited ‘competition’</a:t>
            </a:r>
          </a:p>
          <a:p>
            <a:pPr marL="1962211" lvl="1" indent="-742950">
              <a:lnSpc>
                <a:spcPts val="4800"/>
              </a:lnSpc>
              <a:spcAft>
                <a:spcPts val="1200"/>
              </a:spcAft>
              <a:buFont typeface="+mj-lt"/>
              <a:buAutoNum type="alphaUcPeriod"/>
            </a:pPr>
            <a:r>
              <a:rPr lang="en-US" sz="3800">
                <a:latin typeface="Exo 2 Medium Condensed" pitchFamily="2" charset="77"/>
                <a:cs typeface="DINCond-Regular"/>
              </a:rPr>
              <a:t>Logo ~2% of screen is sweet spot and maxes out value</a:t>
            </a:r>
          </a:p>
        </p:txBody>
      </p:sp>
    </p:spTree>
    <p:extLst>
      <p:ext uri="{BB962C8B-B14F-4D97-AF65-F5344CB8AC3E}">
        <p14:creationId xmlns:p14="http://schemas.microsoft.com/office/powerpoint/2010/main" val="13498577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DEBCFC-DE48-0C95-3027-55ABBADAD7D4}"/>
              </a:ext>
            </a:extLst>
          </p:cNvPr>
          <p:cNvSpPr/>
          <p:nvPr/>
        </p:nvSpPr>
        <p:spPr>
          <a:xfrm flipH="1">
            <a:off x="14960599" y="0"/>
            <a:ext cx="9426575" cy="1371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nvGrpSpPr>
          <p:cNvPr id="5" name="Group 4">
            <a:extLst>
              <a:ext uri="{FF2B5EF4-FFF2-40B4-BE49-F238E27FC236}">
                <a16:creationId xmlns:a16="http://schemas.microsoft.com/office/drawing/2014/main" id="{FC1F2E83-BBE8-7835-0F2C-A790DFF4D1E5}"/>
              </a:ext>
            </a:extLst>
          </p:cNvPr>
          <p:cNvGrpSpPr/>
          <p:nvPr/>
        </p:nvGrpSpPr>
        <p:grpSpPr>
          <a:xfrm rot="5400000">
            <a:off x="8975930" y="6333812"/>
            <a:ext cx="13715998" cy="1048381"/>
            <a:chOff x="-3" y="5435546"/>
            <a:chExt cx="24387179" cy="2211182"/>
          </a:xfrm>
        </p:grpSpPr>
        <p:sp>
          <p:nvSpPr>
            <p:cNvPr id="6" name="Rectangle 5">
              <a:extLst>
                <a:ext uri="{FF2B5EF4-FFF2-40B4-BE49-F238E27FC236}">
                  <a16:creationId xmlns:a16="http://schemas.microsoft.com/office/drawing/2014/main" id="{B96932FB-E3B6-9FFA-497D-3BBCA3C2BF23}"/>
                </a:ext>
              </a:extLst>
            </p:cNvPr>
            <p:cNvSpPr/>
            <p:nvPr/>
          </p:nvSpPr>
          <p:spPr>
            <a:xfrm rot="5400000">
              <a:off x="11876721" y="-5652447"/>
              <a:ext cx="633725" cy="24387174"/>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7" name="Rectangle 6">
              <a:extLst>
                <a:ext uri="{FF2B5EF4-FFF2-40B4-BE49-F238E27FC236}">
                  <a16:creationId xmlns:a16="http://schemas.microsoft.com/office/drawing/2014/main" id="{93E22DD0-E447-CF53-69A6-F7E32AF5BE5D}"/>
                </a:ext>
              </a:extLst>
            </p:cNvPr>
            <p:cNvSpPr/>
            <p:nvPr/>
          </p:nvSpPr>
          <p:spPr>
            <a:xfrm rot="5400000">
              <a:off x="11876726" y="-6441178"/>
              <a:ext cx="633725" cy="24387174"/>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2" name="Rectangle 11">
              <a:extLst>
                <a:ext uri="{FF2B5EF4-FFF2-40B4-BE49-F238E27FC236}">
                  <a16:creationId xmlns:a16="http://schemas.microsoft.com/office/drawing/2014/main" id="{AEC7E76A-40CE-E484-478C-2C3550885692}"/>
                </a:ext>
              </a:extLst>
            </p:cNvPr>
            <p:cNvSpPr/>
            <p:nvPr/>
          </p:nvSpPr>
          <p:spPr>
            <a:xfrm rot="5400000">
              <a:off x="11876726" y="-4863721"/>
              <a:ext cx="633725" cy="24387174"/>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sp>
        <p:nvSpPr>
          <p:cNvPr id="15" name="TextBox 14">
            <a:extLst>
              <a:ext uri="{FF2B5EF4-FFF2-40B4-BE49-F238E27FC236}">
                <a16:creationId xmlns:a16="http://schemas.microsoft.com/office/drawing/2014/main" id="{860A9D92-CF87-3B5A-B50B-A7DDBF3EEB89}"/>
              </a:ext>
            </a:extLst>
          </p:cNvPr>
          <p:cNvSpPr txBox="1"/>
          <p:nvPr/>
        </p:nvSpPr>
        <p:spPr>
          <a:xfrm>
            <a:off x="17236659" y="5886042"/>
            <a:ext cx="7106381" cy="1452095"/>
          </a:xfrm>
          <a:prstGeom prst="rect">
            <a:avLst/>
          </a:prstGeom>
          <a:noFill/>
        </p:spPr>
        <p:txBody>
          <a:bodyPr vert="horz" wrap="square" lIns="0" tIns="0" rIns="0" bIns="0" rtlCol="0" anchor="t" anchorCtr="0">
            <a:noAutofit/>
          </a:bodyPr>
          <a:lstStyle/>
          <a:p>
            <a:pPr>
              <a:lnSpc>
                <a:spcPts val="6600"/>
              </a:lnSpc>
            </a:pPr>
            <a:r>
              <a:rPr lang="en-US" sz="5500" b="1">
                <a:solidFill>
                  <a:srgbClr val="FEEF01"/>
                </a:solidFill>
                <a:latin typeface="Exo Black" panose="02000503000000000000" pitchFamily="2" charset="77"/>
                <a:ea typeface="Geared Slab" pitchFamily="2" charset="77"/>
                <a:cs typeface="Venera"/>
              </a:rPr>
              <a:t>TEAM PR </a:t>
            </a:r>
          </a:p>
          <a:p>
            <a:pPr>
              <a:lnSpc>
                <a:spcPts val="6600"/>
              </a:lnSpc>
            </a:pPr>
            <a:r>
              <a:rPr lang="en-US" sz="5500" b="1">
                <a:solidFill>
                  <a:srgbClr val="FEEF01"/>
                </a:solidFill>
                <a:latin typeface="Exo Black" panose="02000503000000000000" pitchFamily="2" charset="77"/>
                <a:ea typeface="Geared Slab" pitchFamily="2" charset="77"/>
                <a:cs typeface="Venera"/>
              </a:rPr>
              <a:t>HANDBOOK</a:t>
            </a:r>
          </a:p>
          <a:p>
            <a:pPr>
              <a:lnSpc>
                <a:spcPts val="6600"/>
              </a:lnSpc>
            </a:pPr>
            <a:endParaRPr lang="en-US" sz="5500" b="1">
              <a:solidFill>
                <a:srgbClr val="FEEF01"/>
              </a:solidFill>
              <a:latin typeface="Exo Black" panose="02000503000000000000" pitchFamily="2" charset="77"/>
              <a:ea typeface="Geared Slab" pitchFamily="2" charset="77"/>
              <a:cs typeface="Venera"/>
            </a:endParaRPr>
          </a:p>
        </p:txBody>
      </p:sp>
      <p:sp>
        <p:nvSpPr>
          <p:cNvPr id="16" name="TextBox 15">
            <a:extLst>
              <a:ext uri="{FF2B5EF4-FFF2-40B4-BE49-F238E27FC236}">
                <a16:creationId xmlns:a16="http://schemas.microsoft.com/office/drawing/2014/main" id="{2F2AB51E-1C11-01C9-BDDF-A3455B14CF2F}"/>
              </a:ext>
            </a:extLst>
          </p:cNvPr>
          <p:cNvSpPr txBox="1"/>
          <p:nvPr/>
        </p:nvSpPr>
        <p:spPr>
          <a:xfrm>
            <a:off x="1571044" y="2982659"/>
            <a:ext cx="11534220" cy="7258860"/>
          </a:xfrm>
          <a:prstGeom prst="rect">
            <a:avLst/>
          </a:prstGeom>
          <a:noFill/>
        </p:spPr>
        <p:txBody>
          <a:bodyPr wrap="square" lIns="0" tIns="0" rIns="0" bIns="0" rtlCol="0">
            <a:noAutofit/>
          </a:bodyPr>
          <a:lstStyle/>
          <a:p>
            <a:pPr>
              <a:lnSpc>
                <a:spcPts val="6000"/>
              </a:lnSpc>
              <a:spcAft>
                <a:spcPts val="2000"/>
              </a:spcAft>
            </a:pPr>
            <a:r>
              <a:rPr lang="en-US" sz="4400" b="1">
                <a:latin typeface="Exo 2 Condensed" pitchFamily="2" charset="77"/>
                <a:cs typeface="DINCond-Regular"/>
              </a:rPr>
              <a:t>MOST INFORMATION DISCUSSED IN THIS MEETING </a:t>
            </a:r>
            <a:br>
              <a:rPr lang="en-US" sz="4400" b="1">
                <a:latin typeface="Exo 2 Condensed" pitchFamily="2" charset="77"/>
                <a:cs typeface="DINCond-Regular"/>
              </a:rPr>
            </a:br>
            <a:r>
              <a:rPr lang="en-US" sz="4400" b="1">
                <a:latin typeface="Exo 2 Condensed" pitchFamily="2" charset="77"/>
                <a:cs typeface="DINCond-Regular"/>
              </a:rPr>
              <a:t>WILL BE PART OF THE TEAM PR HANDBOOK. </a:t>
            </a:r>
          </a:p>
          <a:p>
            <a:pPr>
              <a:lnSpc>
                <a:spcPts val="6000"/>
              </a:lnSpc>
              <a:spcAft>
                <a:spcPts val="2000"/>
              </a:spcAft>
            </a:pPr>
            <a:r>
              <a:rPr lang="en-US" sz="4200">
                <a:latin typeface="Exo 2 Medium Condensed" pitchFamily="2" charset="77"/>
                <a:cs typeface="DINCond-Regular"/>
              </a:rPr>
              <a:t>Also included in the book is track contacts for all events.</a:t>
            </a:r>
          </a:p>
          <a:p>
            <a:pPr marL="571500" indent="-571500">
              <a:lnSpc>
                <a:spcPts val="6000"/>
              </a:lnSpc>
              <a:spcAft>
                <a:spcPts val="2000"/>
              </a:spcAft>
              <a:buFont typeface="Arial" panose="020B0604020202020204" pitchFamily="34" charset="0"/>
              <a:buChar char="•"/>
            </a:pPr>
            <a:r>
              <a:rPr lang="en-US" sz="4200">
                <a:latin typeface="Exo 2 Medium Condensed" pitchFamily="2" charset="77"/>
                <a:cs typeface="DINCond-Regular"/>
              </a:rPr>
              <a:t>Media Center access for PR reps</a:t>
            </a:r>
          </a:p>
          <a:p>
            <a:pPr marL="571500" indent="-571500">
              <a:lnSpc>
                <a:spcPts val="6000"/>
              </a:lnSpc>
              <a:spcAft>
                <a:spcPts val="2000"/>
              </a:spcAft>
              <a:buFont typeface="Arial" panose="020B0604020202020204" pitchFamily="34" charset="0"/>
              <a:buChar char="•"/>
            </a:pPr>
            <a:r>
              <a:rPr lang="en-US" sz="4200">
                <a:latin typeface="Exo 2 Medium Condensed" pitchFamily="2" charset="77"/>
                <a:cs typeface="DINCond-Regular"/>
              </a:rPr>
              <a:t>RV Parking contact</a:t>
            </a:r>
          </a:p>
          <a:p>
            <a:pPr>
              <a:lnSpc>
                <a:spcPts val="6000"/>
              </a:lnSpc>
              <a:spcAft>
                <a:spcPts val="2000"/>
              </a:spcAft>
            </a:pPr>
            <a:r>
              <a:rPr lang="en-US" sz="4200">
                <a:latin typeface="Exo 2 Medium Condensed" pitchFamily="2" charset="77"/>
                <a:cs typeface="DINCond-Regular"/>
              </a:rPr>
              <a:t>This document will be available at </a:t>
            </a:r>
            <a:r>
              <a:rPr lang="en-US" sz="4200" err="1">
                <a:latin typeface="Exo 2 Medium Condensed" pitchFamily="2" charset="77"/>
                <a:cs typeface="DINCond-Regular"/>
              </a:rPr>
              <a:t>ARCAracing.com</a:t>
            </a:r>
            <a:r>
              <a:rPr lang="en-US" sz="4200">
                <a:latin typeface="Exo 2 Medium Condensed" pitchFamily="2" charset="77"/>
                <a:cs typeface="DINCond-Regular"/>
              </a:rPr>
              <a:t> </a:t>
            </a:r>
            <a:br>
              <a:rPr lang="en-US" sz="4200">
                <a:latin typeface="Exo 2 Medium Condensed" pitchFamily="2" charset="77"/>
                <a:cs typeface="DINCond-Regular"/>
              </a:rPr>
            </a:br>
            <a:r>
              <a:rPr lang="en-US" sz="4200">
                <a:latin typeface="Exo 2 Medium Condensed" pitchFamily="2" charset="77"/>
                <a:cs typeface="DINCond-Regular"/>
              </a:rPr>
              <a:t>under the Competitors site. </a:t>
            </a:r>
          </a:p>
          <a:p>
            <a:pPr>
              <a:lnSpc>
                <a:spcPts val="6000"/>
              </a:lnSpc>
              <a:spcAft>
                <a:spcPts val="2000"/>
              </a:spcAft>
            </a:pPr>
            <a:r>
              <a:rPr lang="en-US" sz="4200">
                <a:latin typeface="Exo 2 Medium Condensed" pitchFamily="2" charset="77"/>
                <a:cs typeface="DINCond-Regular"/>
              </a:rPr>
              <a:t>Limited copies will also be available at track. </a:t>
            </a:r>
          </a:p>
        </p:txBody>
      </p:sp>
      <p:sp>
        <p:nvSpPr>
          <p:cNvPr id="2" name="Slide Number Placeholder 1">
            <a:extLst>
              <a:ext uri="{FF2B5EF4-FFF2-40B4-BE49-F238E27FC236}">
                <a16:creationId xmlns:a16="http://schemas.microsoft.com/office/drawing/2014/main" id="{3E6424FA-DC7A-9B40-9E43-46DD462EB204}"/>
              </a:ext>
            </a:extLst>
          </p:cNvPr>
          <p:cNvSpPr>
            <a:spLocks noGrp="1"/>
          </p:cNvSpPr>
          <p:nvPr>
            <p:ph type="sldNum" sz="quarter" idx="12"/>
          </p:nvPr>
        </p:nvSpPr>
        <p:spPr/>
        <p:txBody>
          <a:bodyPr/>
          <a:lstStyle/>
          <a:p>
            <a:fld id="{2066355A-084C-D24E-9AD2-7E4FC41EA627}" type="slidenum">
              <a:rPr lang="en-US" smtClean="0"/>
              <a:t>39</a:t>
            </a:fld>
            <a:endParaRPr lang="en-US"/>
          </a:p>
        </p:txBody>
      </p:sp>
    </p:spTree>
    <p:extLst>
      <p:ext uri="{BB962C8B-B14F-4D97-AF65-F5344CB8AC3E}">
        <p14:creationId xmlns:p14="http://schemas.microsoft.com/office/powerpoint/2010/main" val="264484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09C3AE-ECC1-B27A-BEFA-C85FD96DAC33}"/>
              </a:ext>
            </a:extLst>
          </p:cNvPr>
          <p:cNvPicPr>
            <a:picLocks noChangeAspect="1"/>
          </p:cNvPicPr>
          <p:nvPr/>
        </p:nvPicPr>
        <p:blipFill>
          <a:blip r:embed="rId3"/>
          <a:srcRect l="25" r="25"/>
          <a:stretch/>
        </p:blipFill>
        <p:spPr>
          <a:xfrm>
            <a:off x="-3" y="-8516"/>
            <a:ext cx="24387174" cy="13724512"/>
          </a:xfrm>
          <a:prstGeom prst="rect">
            <a:avLst/>
          </a:prstGeom>
        </p:spPr>
      </p:pic>
      <p:sp>
        <p:nvSpPr>
          <p:cNvPr id="10" name="Rectangle 9">
            <a:extLst>
              <a:ext uri="{FF2B5EF4-FFF2-40B4-BE49-F238E27FC236}">
                <a16:creationId xmlns:a16="http://schemas.microsoft.com/office/drawing/2014/main" id="{E3CD7247-09D1-BF4D-8BB6-268BFEF3F205}"/>
              </a:ext>
            </a:extLst>
          </p:cNvPr>
          <p:cNvSpPr/>
          <p:nvPr/>
        </p:nvSpPr>
        <p:spPr>
          <a:xfrm rot="10800000">
            <a:off x="1617047" y="1"/>
            <a:ext cx="633725" cy="13715999"/>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6D7FBA6-B878-5F44-84DC-32E493ACEECE}"/>
              </a:ext>
            </a:extLst>
          </p:cNvPr>
          <p:cNvSpPr/>
          <p:nvPr/>
        </p:nvSpPr>
        <p:spPr>
          <a:xfrm rot="10800000">
            <a:off x="2405778" y="4"/>
            <a:ext cx="633725" cy="13715999"/>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DBAEBD5-2B8F-324F-9BA9-8FD2F591CD47}"/>
              </a:ext>
            </a:extLst>
          </p:cNvPr>
          <p:cNvSpPr/>
          <p:nvPr/>
        </p:nvSpPr>
        <p:spPr>
          <a:xfrm rot="10800000">
            <a:off x="828321" y="4"/>
            <a:ext cx="633725" cy="13715999"/>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47C1A00-72D4-CEA9-EE24-0E1F06555AD5}"/>
              </a:ext>
            </a:extLst>
          </p:cNvPr>
          <p:cNvSpPr txBox="1"/>
          <p:nvPr/>
        </p:nvSpPr>
        <p:spPr>
          <a:xfrm>
            <a:off x="3848764" y="2337865"/>
            <a:ext cx="14971283" cy="892075"/>
          </a:xfrm>
          <a:prstGeom prst="rect">
            <a:avLst/>
          </a:prstGeom>
          <a:noFill/>
        </p:spPr>
        <p:txBody>
          <a:bodyPr vert="horz" wrap="square" lIns="0" tIns="0" rIns="0" bIns="0" rtlCol="0" anchor="t" anchorCtr="0">
            <a:noAutofit/>
          </a:bodyPr>
          <a:lstStyle/>
          <a:p>
            <a:pPr>
              <a:lnSpc>
                <a:spcPts val="7500"/>
              </a:lnSpc>
            </a:pPr>
            <a:r>
              <a:rPr lang="en-US" sz="7000" spc="600">
                <a:solidFill>
                  <a:schemeClr val="bg1"/>
                </a:solidFill>
                <a:latin typeface="Exo 2 Medium Expanded" pitchFamily="2" charset="77"/>
                <a:ea typeface="Geared Slab" pitchFamily="2" charset="77"/>
                <a:cs typeface="Venera"/>
              </a:rPr>
              <a:t>2023 BROADCAST </a:t>
            </a:r>
          </a:p>
          <a:p>
            <a:pPr>
              <a:lnSpc>
                <a:spcPts val="7500"/>
              </a:lnSpc>
            </a:pPr>
            <a:r>
              <a:rPr lang="en-US" sz="7000" spc="600">
                <a:solidFill>
                  <a:schemeClr val="bg1"/>
                </a:solidFill>
                <a:latin typeface="Exo 2 Medium Expanded" pitchFamily="2" charset="77"/>
                <a:ea typeface="Geared Slab" pitchFamily="2" charset="77"/>
                <a:cs typeface="Venera"/>
              </a:rPr>
              <a:t>FOX/USA</a:t>
            </a:r>
          </a:p>
        </p:txBody>
      </p:sp>
      <p:sp>
        <p:nvSpPr>
          <p:cNvPr id="2" name="TextBox 1">
            <a:extLst>
              <a:ext uri="{FF2B5EF4-FFF2-40B4-BE49-F238E27FC236}">
                <a16:creationId xmlns:a16="http://schemas.microsoft.com/office/drawing/2014/main" id="{6B4456B7-0A86-0685-06FB-69424E7CC4CF}"/>
              </a:ext>
            </a:extLst>
          </p:cNvPr>
          <p:cNvSpPr txBox="1"/>
          <p:nvPr/>
        </p:nvSpPr>
        <p:spPr>
          <a:xfrm>
            <a:off x="3848764" y="4586988"/>
            <a:ext cx="15481281" cy="1653792"/>
          </a:xfrm>
          <a:prstGeom prst="rect">
            <a:avLst/>
          </a:prstGeom>
          <a:noFill/>
        </p:spPr>
        <p:txBody>
          <a:bodyPr wrap="square" lIns="0" tIns="0" rIns="0" bIns="0" rtlCol="0">
            <a:noAutofit/>
          </a:bodyPr>
          <a:lstStyle/>
          <a:p>
            <a:pPr>
              <a:lnSpc>
                <a:spcPts val="4500"/>
              </a:lnSpc>
              <a:spcAft>
                <a:spcPts val="1300"/>
              </a:spcAft>
            </a:pPr>
            <a:r>
              <a:rPr lang="en-US" sz="4200" b="1">
                <a:solidFill>
                  <a:srgbClr val="FEEF01"/>
                </a:solidFill>
                <a:latin typeface="Exo 2 Extra Bold Expanded" pitchFamily="2" charset="77"/>
                <a:cs typeface="DINCond-Regular"/>
              </a:rPr>
              <a:t>BEN BAKER</a:t>
            </a:r>
            <a:br>
              <a:rPr lang="en-US" sz="4000">
                <a:solidFill>
                  <a:schemeClr val="bg1"/>
                </a:solidFill>
                <a:latin typeface="Exo 2 Condensed" pitchFamily="2" charset="77"/>
                <a:cs typeface="DINCond-Regular"/>
              </a:rPr>
            </a:br>
            <a:r>
              <a:rPr lang="en-US" sz="4000">
                <a:solidFill>
                  <a:schemeClr val="bg1"/>
                </a:solidFill>
                <a:latin typeface="Exo 2 Condensed" pitchFamily="2" charset="77"/>
                <a:cs typeface="DINCond-Regular"/>
              </a:rPr>
              <a:t>Managing Director , Domestic Broadcasting </a:t>
            </a:r>
          </a:p>
          <a:p>
            <a:pPr>
              <a:lnSpc>
                <a:spcPts val="4500"/>
              </a:lnSpc>
              <a:spcAft>
                <a:spcPts val="1300"/>
              </a:spcAft>
            </a:pPr>
            <a:r>
              <a:rPr lang="en-US" sz="4000">
                <a:solidFill>
                  <a:schemeClr val="bg1"/>
                </a:solidFill>
                <a:latin typeface="Exo 2 Condensed" pitchFamily="2" charset="77"/>
                <a:cs typeface="DINCond-Regular"/>
              </a:rPr>
              <a:t>NASCAR</a:t>
            </a:r>
          </a:p>
        </p:txBody>
      </p:sp>
    </p:spTree>
    <p:extLst>
      <p:ext uri="{BB962C8B-B14F-4D97-AF65-F5344CB8AC3E}">
        <p14:creationId xmlns:p14="http://schemas.microsoft.com/office/powerpoint/2010/main" val="35543994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2A2692-A4D9-7340-9E89-04FD517A30B5}"/>
              </a:ext>
            </a:extLst>
          </p:cNvPr>
          <p:cNvSpPr/>
          <p:nvPr/>
        </p:nvSpPr>
        <p:spPr>
          <a:xfrm flipH="1">
            <a:off x="14960599" y="0"/>
            <a:ext cx="9426575" cy="1371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nvGrpSpPr>
          <p:cNvPr id="8" name="Group 7">
            <a:extLst>
              <a:ext uri="{FF2B5EF4-FFF2-40B4-BE49-F238E27FC236}">
                <a16:creationId xmlns:a16="http://schemas.microsoft.com/office/drawing/2014/main" id="{AC69C38D-78A3-BF4F-B50C-8C4E19D75276}"/>
              </a:ext>
            </a:extLst>
          </p:cNvPr>
          <p:cNvGrpSpPr/>
          <p:nvPr/>
        </p:nvGrpSpPr>
        <p:grpSpPr>
          <a:xfrm rot="5400000">
            <a:off x="8975930" y="6333812"/>
            <a:ext cx="13715998" cy="1048381"/>
            <a:chOff x="-3" y="5435546"/>
            <a:chExt cx="24387179" cy="2211182"/>
          </a:xfrm>
        </p:grpSpPr>
        <p:sp>
          <p:nvSpPr>
            <p:cNvPr id="9" name="Rectangle 8">
              <a:extLst>
                <a:ext uri="{FF2B5EF4-FFF2-40B4-BE49-F238E27FC236}">
                  <a16:creationId xmlns:a16="http://schemas.microsoft.com/office/drawing/2014/main" id="{13E5BE50-C9DF-A043-950C-B204C0B16559}"/>
                </a:ext>
              </a:extLst>
            </p:cNvPr>
            <p:cNvSpPr/>
            <p:nvPr/>
          </p:nvSpPr>
          <p:spPr>
            <a:xfrm rot="5400000">
              <a:off x="11876721" y="-5652447"/>
              <a:ext cx="633725" cy="24387174"/>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0" name="Rectangle 9">
              <a:extLst>
                <a:ext uri="{FF2B5EF4-FFF2-40B4-BE49-F238E27FC236}">
                  <a16:creationId xmlns:a16="http://schemas.microsoft.com/office/drawing/2014/main" id="{D03866B5-22EC-9D4F-9E4E-49B500AF0E27}"/>
                </a:ext>
              </a:extLst>
            </p:cNvPr>
            <p:cNvSpPr/>
            <p:nvPr/>
          </p:nvSpPr>
          <p:spPr>
            <a:xfrm rot="5400000">
              <a:off x="11876726" y="-6441178"/>
              <a:ext cx="633725" cy="24387174"/>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1" name="Rectangle 10">
              <a:extLst>
                <a:ext uri="{FF2B5EF4-FFF2-40B4-BE49-F238E27FC236}">
                  <a16:creationId xmlns:a16="http://schemas.microsoft.com/office/drawing/2014/main" id="{720C7D3B-423A-6944-9BAB-4508E6996CEA}"/>
                </a:ext>
              </a:extLst>
            </p:cNvPr>
            <p:cNvSpPr/>
            <p:nvPr/>
          </p:nvSpPr>
          <p:spPr>
            <a:xfrm rot="5400000">
              <a:off x="11876726" y="-4863721"/>
              <a:ext cx="633725" cy="24387174"/>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sp>
        <p:nvSpPr>
          <p:cNvPr id="2" name="Slide Number Placeholder 1">
            <a:extLst>
              <a:ext uri="{FF2B5EF4-FFF2-40B4-BE49-F238E27FC236}">
                <a16:creationId xmlns:a16="http://schemas.microsoft.com/office/drawing/2014/main" id="{3E6424FA-DC7A-9B40-9E43-46DD462EB204}"/>
              </a:ext>
            </a:extLst>
          </p:cNvPr>
          <p:cNvSpPr>
            <a:spLocks noGrp="1"/>
          </p:cNvSpPr>
          <p:nvPr>
            <p:ph type="sldNum" sz="quarter" idx="12"/>
          </p:nvPr>
        </p:nvSpPr>
        <p:spPr/>
        <p:txBody>
          <a:bodyPr/>
          <a:lstStyle/>
          <a:p>
            <a:fld id="{2066355A-084C-D24E-9AD2-7E4FC41EA627}" type="slidenum">
              <a:rPr lang="en-US" smtClean="0"/>
              <a:t>40</a:t>
            </a:fld>
            <a:endParaRPr lang="en-US"/>
          </a:p>
        </p:txBody>
      </p:sp>
      <p:sp>
        <p:nvSpPr>
          <p:cNvPr id="13" name="TextBox 12">
            <a:extLst>
              <a:ext uri="{FF2B5EF4-FFF2-40B4-BE49-F238E27FC236}">
                <a16:creationId xmlns:a16="http://schemas.microsoft.com/office/drawing/2014/main" id="{4E9A0F6E-E735-1091-85F4-BA977A3DE2F1}"/>
              </a:ext>
            </a:extLst>
          </p:cNvPr>
          <p:cNvSpPr txBox="1"/>
          <p:nvPr/>
        </p:nvSpPr>
        <p:spPr>
          <a:xfrm>
            <a:off x="17116403" y="5886042"/>
            <a:ext cx="7106381" cy="1452095"/>
          </a:xfrm>
          <a:prstGeom prst="rect">
            <a:avLst/>
          </a:prstGeom>
          <a:noFill/>
        </p:spPr>
        <p:txBody>
          <a:bodyPr vert="horz" wrap="square" lIns="0" tIns="0" rIns="0" bIns="0" rtlCol="0" anchor="t" anchorCtr="0">
            <a:noAutofit/>
          </a:bodyPr>
          <a:lstStyle/>
          <a:p>
            <a:pPr>
              <a:lnSpc>
                <a:spcPts val="6600"/>
              </a:lnSpc>
            </a:pPr>
            <a:r>
              <a:rPr lang="en-US" sz="5500" b="1">
                <a:solidFill>
                  <a:srgbClr val="FEEF01"/>
                </a:solidFill>
                <a:latin typeface="Exo Black" panose="02000503000000000000" pitchFamily="2" charset="77"/>
                <a:ea typeface="Geared Slab" pitchFamily="2" charset="77"/>
                <a:cs typeface="Venera"/>
              </a:rPr>
              <a:t>HEADSHOT PHOTOS</a:t>
            </a:r>
          </a:p>
          <a:p>
            <a:pPr>
              <a:lnSpc>
                <a:spcPts val="6600"/>
              </a:lnSpc>
            </a:pPr>
            <a:endParaRPr lang="en-US" sz="5500" b="1">
              <a:solidFill>
                <a:srgbClr val="FEEF01"/>
              </a:solidFill>
              <a:latin typeface="Exo Black" panose="02000503000000000000" pitchFamily="2" charset="77"/>
              <a:ea typeface="Geared Slab" pitchFamily="2" charset="77"/>
              <a:cs typeface="Venera"/>
            </a:endParaRPr>
          </a:p>
        </p:txBody>
      </p:sp>
      <p:sp>
        <p:nvSpPr>
          <p:cNvPr id="14" name="TextBox 13">
            <a:extLst>
              <a:ext uri="{FF2B5EF4-FFF2-40B4-BE49-F238E27FC236}">
                <a16:creationId xmlns:a16="http://schemas.microsoft.com/office/drawing/2014/main" id="{41115E21-C324-DC11-37A0-C7BCA5B5AFF1}"/>
              </a:ext>
            </a:extLst>
          </p:cNvPr>
          <p:cNvSpPr txBox="1"/>
          <p:nvPr/>
        </p:nvSpPr>
        <p:spPr>
          <a:xfrm>
            <a:off x="1571044" y="1115568"/>
            <a:ext cx="12257314" cy="10333139"/>
          </a:xfrm>
          <a:prstGeom prst="rect">
            <a:avLst/>
          </a:prstGeom>
          <a:noFill/>
        </p:spPr>
        <p:txBody>
          <a:bodyPr wrap="square" lIns="0" tIns="0" rIns="0" bIns="0" rtlCol="0">
            <a:noAutofit/>
          </a:bodyPr>
          <a:lstStyle/>
          <a:p>
            <a:pPr>
              <a:lnSpc>
                <a:spcPts val="5300"/>
              </a:lnSpc>
              <a:spcAft>
                <a:spcPts val="2500"/>
              </a:spcAft>
            </a:pPr>
            <a:r>
              <a:rPr lang="en-US" sz="4400" b="1">
                <a:latin typeface="Exo 2 Condensed" pitchFamily="2" charset="77"/>
                <a:cs typeface="DINCond-Regular"/>
              </a:rPr>
              <a:t>HEADSHOT PHOTOS WILL BE MANDATORY FOR ALL DRIVERS AT THEIR FIRST EVENT IN 2023. </a:t>
            </a:r>
          </a:p>
          <a:p>
            <a:pPr>
              <a:lnSpc>
                <a:spcPts val="5300"/>
              </a:lnSpc>
              <a:spcAft>
                <a:spcPts val="2500"/>
              </a:spcAft>
            </a:pPr>
            <a:r>
              <a:rPr lang="en-US" sz="3800">
                <a:latin typeface="Exo 2 Medium Condensed" pitchFamily="2" charset="77"/>
                <a:cs typeface="DINCond-Regular"/>
              </a:rPr>
              <a:t>Photo sessions will be scheduled at Daytona, Phoenix, and Five Flags and all drivers must have a photo on file before they are eligible to practice. ​</a:t>
            </a:r>
          </a:p>
          <a:p>
            <a:pPr>
              <a:lnSpc>
                <a:spcPts val="5300"/>
              </a:lnSpc>
              <a:spcAft>
                <a:spcPts val="2500"/>
              </a:spcAft>
            </a:pPr>
            <a:r>
              <a:rPr lang="en-US" sz="3800">
                <a:latin typeface="Exo 2 Medium Condensed" pitchFamily="2" charset="77"/>
                <a:cs typeface="DINCond-Regular"/>
              </a:rPr>
              <a:t>Headshot photo will be taken with driver uniform. Please make </a:t>
            </a:r>
            <a:br>
              <a:rPr lang="en-US" sz="3800">
                <a:latin typeface="Exo 2 Medium Condensed" pitchFamily="2" charset="77"/>
                <a:cs typeface="DINCond-Regular"/>
              </a:rPr>
            </a:br>
            <a:r>
              <a:rPr lang="en-US" sz="3800">
                <a:latin typeface="Exo 2 Medium Condensed" pitchFamily="2" charset="77"/>
                <a:cs typeface="DINCond-Regular"/>
              </a:rPr>
              <a:t>sure all mandatory uniform patches affixed to the uniform before arriving to get your photo. ​</a:t>
            </a:r>
          </a:p>
          <a:p>
            <a:pPr>
              <a:lnSpc>
                <a:spcPts val="5300"/>
              </a:lnSpc>
              <a:spcAft>
                <a:spcPts val="2500"/>
              </a:spcAft>
            </a:pPr>
            <a:r>
              <a:rPr lang="en-US" sz="3800">
                <a:latin typeface="Exo 2 Medium Condensed" pitchFamily="2" charset="77"/>
                <a:cs typeface="DINCond-Regular"/>
              </a:rPr>
              <a:t>We will be assigning times for each driver to get their photo taken. ​</a:t>
            </a:r>
          </a:p>
          <a:p>
            <a:pPr>
              <a:lnSpc>
                <a:spcPts val="5300"/>
              </a:lnSpc>
              <a:spcAft>
                <a:spcPts val="2500"/>
              </a:spcAft>
            </a:pPr>
            <a:r>
              <a:rPr lang="en-US" sz="3800">
                <a:latin typeface="Exo 2 Medium Condensed" pitchFamily="2" charset="77"/>
                <a:cs typeface="DINCond-Regular"/>
              </a:rPr>
              <a:t>Any remaining event, please have your driver take a photo in uniform in front of a solid white wall. Please email that photo to</a:t>
            </a:r>
            <a:br>
              <a:rPr lang="en-US" sz="3800">
                <a:latin typeface="Exo 2 Medium Condensed" pitchFamily="2" charset="77"/>
                <a:cs typeface="DINCond-Regular"/>
              </a:rPr>
            </a:br>
            <a:r>
              <a:rPr lang="en-US" sz="4000" b="1">
                <a:solidFill>
                  <a:srgbClr val="E13C29"/>
                </a:solidFill>
                <a:latin typeface="Exo 2 Condensed" pitchFamily="2" charset="77"/>
                <a:cs typeface="DINCond-Regular"/>
              </a:rPr>
              <a:t>Charles Krall - ckrall@arcaracing.com</a:t>
            </a:r>
            <a:endParaRPr lang="en-US" sz="3800">
              <a:latin typeface="Exo 2 Medium Condensed" pitchFamily="2" charset="77"/>
              <a:cs typeface="DINCond-Regular"/>
            </a:endParaRPr>
          </a:p>
        </p:txBody>
      </p:sp>
    </p:spTree>
    <p:extLst>
      <p:ext uri="{BB962C8B-B14F-4D97-AF65-F5344CB8AC3E}">
        <p14:creationId xmlns:p14="http://schemas.microsoft.com/office/powerpoint/2010/main" val="24526198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F90937-1EA2-8147-AE4B-626E7A52580C}"/>
              </a:ext>
            </a:extLst>
          </p:cNvPr>
          <p:cNvPicPr>
            <a:picLocks noChangeAspect="1"/>
          </p:cNvPicPr>
          <p:nvPr/>
        </p:nvPicPr>
        <p:blipFill>
          <a:blip r:embed="rId3"/>
          <a:srcRect l="25" r="25"/>
          <a:stretch/>
        </p:blipFill>
        <p:spPr>
          <a:xfrm>
            <a:off x="-6" y="-8505"/>
            <a:ext cx="24387174" cy="13724512"/>
          </a:xfrm>
          <a:prstGeom prst="rect">
            <a:avLst/>
          </a:prstGeom>
        </p:spPr>
      </p:pic>
      <p:sp>
        <p:nvSpPr>
          <p:cNvPr id="17" name="TextBox 16">
            <a:extLst>
              <a:ext uri="{FF2B5EF4-FFF2-40B4-BE49-F238E27FC236}">
                <a16:creationId xmlns:a16="http://schemas.microsoft.com/office/drawing/2014/main" id="{D0572735-7460-D942-81B1-1B3185DFB7FC}"/>
              </a:ext>
            </a:extLst>
          </p:cNvPr>
          <p:cNvSpPr txBox="1"/>
          <p:nvPr/>
        </p:nvSpPr>
        <p:spPr>
          <a:xfrm>
            <a:off x="3848764" y="2337865"/>
            <a:ext cx="14971283" cy="892075"/>
          </a:xfrm>
          <a:prstGeom prst="rect">
            <a:avLst/>
          </a:prstGeom>
          <a:noFill/>
        </p:spPr>
        <p:txBody>
          <a:bodyPr vert="horz" wrap="square" lIns="0" tIns="0" rIns="0" bIns="0" rtlCol="0" anchor="t" anchorCtr="0">
            <a:noAutofit/>
          </a:bodyPr>
          <a:lstStyle/>
          <a:p>
            <a:pPr>
              <a:lnSpc>
                <a:spcPts val="7500"/>
              </a:lnSpc>
            </a:pPr>
            <a:r>
              <a:rPr lang="en-US" sz="7000" spc="600">
                <a:solidFill>
                  <a:schemeClr val="bg1"/>
                </a:solidFill>
                <a:latin typeface="Exo 2 Medium Expanded" pitchFamily="2" charset="77"/>
                <a:ea typeface="Geared Slab" pitchFamily="2" charset="77"/>
                <a:cs typeface="Venera"/>
              </a:rPr>
              <a:t>THANK YOU</a:t>
            </a:r>
          </a:p>
        </p:txBody>
      </p:sp>
      <p:sp>
        <p:nvSpPr>
          <p:cNvPr id="10" name="Rectangle 9">
            <a:extLst>
              <a:ext uri="{FF2B5EF4-FFF2-40B4-BE49-F238E27FC236}">
                <a16:creationId xmlns:a16="http://schemas.microsoft.com/office/drawing/2014/main" id="{E3CD7247-09D1-BF4D-8BB6-268BFEF3F205}"/>
              </a:ext>
            </a:extLst>
          </p:cNvPr>
          <p:cNvSpPr/>
          <p:nvPr/>
        </p:nvSpPr>
        <p:spPr>
          <a:xfrm rot="10800000">
            <a:off x="1617047" y="1"/>
            <a:ext cx="633725" cy="13715999"/>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6D7FBA6-B878-5F44-84DC-32E493ACEECE}"/>
              </a:ext>
            </a:extLst>
          </p:cNvPr>
          <p:cNvSpPr/>
          <p:nvPr/>
        </p:nvSpPr>
        <p:spPr>
          <a:xfrm rot="10800000">
            <a:off x="2405778" y="4"/>
            <a:ext cx="633725" cy="13715999"/>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DBAEBD5-2B8F-324F-9BA9-8FD2F591CD47}"/>
              </a:ext>
            </a:extLst>
          </p:cNvPr>
          <p:cNvSpPr/>
          <p:nvPr/>
        </p:nvSpPr>
        <p:spPr>
          <a:xfrm rot="10800000">
            <a:off x="828321" y="4"/>
            <a:ext cx="633725" cy="13715999"/>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D118802-3137-E4F7-E164-7E2A59700F9D}"/>
              </a:ext>
            </a:extLst>
          </p:cNvPr>
          <p:cNvPicPr>
            <a:picLocks noChangeAspect="1"/>
          </p:cNvPicPr>
          <p:nvPr/>
        </p:nvPicPr>
        <p:blipFill>
          <a:blip r:embed="rId4"/>
          <a:srcRect/>
          <a:stretch/>
        </p:blipFill>
        <p:spPr>
          <a:xfrm>
            <a:off x="3337017" y="3029915"/>
            <a:ext cx="5333623" cy="3372731"/>
          </a:xfrm>
          <a:prstGeom prst="rect">
            <a:avLst/>
          </a:prstGeom>
        </p:spPr>
      </p:pic>
    </p:spTree>
    <p:extLst>
      <p:ext uri="{BB962C8B-B14F-4D97-AF65-F5344CB8AC3E}">
        <p14:creationId xmlns:p14="http://schemas.microsoft.com/office/powerpoint/2010/main" val="2483306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2A2692-A4D9-7340-9E89-04FD517A30B5}"/>
              </a:ext>
            </a:extLst>
          </p:cNvPr>
          <p:cNvSpPr/>
          <p:nvPr/>
        </p:nvSpPr>
        <p:spPr>
          <a:xfrm flipH="1">
            <a:off x="14997671" y="0"/>
            <a:ext cx="9382440" cy="1371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nvGrpSpPr>
          <p:cNvPr id="8" name="Group 7">
            <a:extLst>
              <a:ext uri="{FF2B5EF4-FFF2-40B4-BE49-F238E27FC236}">
                <a16:creationId xmlns:a16="http://schemas.microsoft.com/office/drawing/2014/main" id="{AC69C38D-78A3-BF4F-B50C-8C4E19D75276}"/>
              </a:ext>
            </a:extLst>
          </p:cNvPr>
          <p:cNvGrpSpPr/>
          <p:nvPr/>
        </p:nvGrpSpPr>
        <p:grpSpPr>
          <a:xfrm rot="5400000">
            <a:off x="8975930" y="6333812"/>
            <a:ext cx="13715998" cy="1048381"/>
            <a:chOff x="-3" y="5435546"/>
            <a:chExt cx="24387179" cy="2211182"/>
          </a:xfrm>
        </p:grpSpPr>
        <p:sp>
          <p:nvSpPr>
            <p:cNvPr id="9" name="Rectangle 8">
              <a:extLst>
                <a:ext uri="{FF2B5EF4-FFF2-40B4-BE49-F238E27FC236}">
                  <a16:creationId xmlns:a16="http://schemas.microsoft.com/office/drawing/2014/main" id="{13E5BE50-C9DF-A043-950C-B204C0B16559}"/>
                </a:ext>
              </a:extLst>
            </p:cNvPr>
            <p:cNvSpPr/>
            <p:nvPr/>
          </p:nvSpPr>
          <p:spPr>
            <a:xfrm rot="5400000">
              <a:off x="11876721" y="-5652447"/>
              <a:ext cx="633725" cy="24387174"/>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0" name="Rectangle 9">
              <a:extLst>
                <a:ext uri="{FF2B5EF4-FFF2-40B4-BE49-F238E27FC236}">
                  <a16:creationId xmlns:a16="http://schemas.microsoft.com/office/drawing/2014/main" id="{D03866B5-22EC-9D4F-9E4E-49B500AF0E27}"/>
                </a:ext>
              </a:extLst>
            </p:cNvPr>
            <p:cNvSpPr/>
            <p:nvPr/>
          </p:nvSpPr>
          <p:spPr>
            <a:xfrm rot="5400000">
              <a:off x="11876726" y="-6441178"/>
              <a:ext cx="633725" cy="24387174"/>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1" name="Rectangle 10">
              <a:extLst>
                <a:ext uri="{FF2B5EF4-FFF2-40B4-BE49-F238E27FC236}">
                  <a16:creationId xmlns:a16="http://schemas.microsoft.com/office/drawing/2014/main" id="{720C7D3B-423A-6944-9BAB-4508E6996CEA}"/>
                </a:ext>
              </a:extLst>
            </p:cNvPr>
            <p:cNvSpPr/>
            <p:nvPr/>
          </p:nvSpPr>
          <p:spPr>
            <a:xfrm rot="5400000">
              <a:off x="11876726" y="-4863721"/>
              <a:ext cx="633725" cy="24387174"/>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sp>
        <p:nvSpPr>
          <p:cNvPr id="2" name="Slide Number Placeholder 1">
            <a:extLst>
              <a:ext uri="{FF2B5EF4-FFF2-40B4-BE49-F238E27FC236}">
                <a16:creationId xmlns:a16="http://schemas.microsoft.com/office/drawing/2014/main" id="{3E6424FA-DC7A-9B40-9E43-46DD462EB204}"/>
              </a:ext>
            </a:extLst>
          </p:cNvPr>
          <p:cNvSpPr>
            <a:spLocks noGrp="1"/>
          </p:cNvSpPr>
          <p:nvPr>
            <p:ph type="sldNum" sz="quarter" idx="12"/>
          </p:nvPr>
        </p:nvSpPr>
        <p:spPr/>
        <p:txBody>
          <a:bodyPr/>
          <a:lstStyle/>
          <a:p>
            <a:fld id="{2066355A-084C-D24E-9AD2-7E4FC41EA627}" type="slidenum">
              <a:rPr lang="en-US" smtClean="0"/>
              <a:t>5</a:t>
            </a:fld>
            <a:endParaRPr lang="en-US"/>
          </a:p>
        </p:txBody>
      </p:sp>
      <p:sp>
        <p:nvSpPr>
          <p:cNvPr id="14" name="TextBox 13">
            <a:extLst>
              <a:ext uri="{FF2B5EF4-FFF2-40B4-BE49-F238E27FC236}">
                <a16:creationId xmlns:a16="http://schemas.microsoft.com/office/drawing/2014/main" id="{41115E21-C324-DC11-37A0-C7BCA5B5AFF1}"/>
              </a:ext>
            </a:extLst>
          </p:cNvPr>
          <p:cNvSpPr txBox="1"/>
          <p:nvPr/>
        </p:nvSpPr>
        <p:spPr>
          <a:xfrm>
            <a:off x="1091521" y="1768171"/>
            <a:ext cx="13214503" cy="10877623"/>
          </a:xfrm>
          <a:prstGeom prst="rect">
            <a:avLst/>
          </a:prstGeom>
          <a:noFill/>
        </p:spPr>
        <p:txBody>
          <a:bodyPr wrap="square" lIns="0" tIns="0" rIns="0" bIns="0" rtlCol="0">
            <a:noAutofit/>
          </a:bodyPr>
          <a:lstStyle/>
          <a:p>
            <a:pPr>
              <a:spcAft>
                <a:spcPts val="2500"/>
              </a:spcAft>
            </a:pPr>
            <a:r>
              <a:rPr lang="en-US" sz="3200" b="1" u="sng">
                <a:latin typeface="Exo 2 Medium Condensed" pitchFamily="2" charset="77"/>
                <a:cs typeface="DINCond-Regular"/>
              </a:rPr>
              <a:t>FOX Sports Renewal</a:t>
            </a:r>
          </a:p>
          <a:p>
            <a:pPr marL="457200" indent="-457200">
              <a:spcAft>
                <a:spcPts val="1500"/>
              </a:spcAft>
              <a:buFont typeface="Arial" panose="020B0604020202020204" pitchFamily="34" charset="0"/>
              <a:buChar char="•"/>
            </a:pPr>
            <a:r>
              <a:rPr lang="en-US" sz="3200">
                <a:latin typeface="Exo 2 Medium Condensed" pitchFamily="2" charset="77"/>
                <a:cs typeface="DINCond-Regular"/>
              </a:rPr>
              <a:t>FOX Sports to carry 14 ARCA Menards Series races on FS1 with 6 races on FS2</a:t>
            </a:r>
          </a:p>
          <a:p>
            <a:pPr marL="457200" indent="-457200">
              <a:spcAft>
                <a:spcPts val="1500"/>
              </a:spcAft>
              <a:buFont typeface="Arial" panose="020B0604020202020204" pitchFamily="34" charset="0"/>
              <a:buChar char="•"/>
            </a:pPr>
            <a:r>
              <a:rPr lang="en-US" sz="3200">
                <a:latin typeface="Exo 2 Medium Condensed" pitchFamily="2" charset="77"/>
                <a:cs typeface="DINCond-Regular"/>
              </a:rPr>
              <a:t>Distribution of ARCA Menards Series races to significantly increase </a:t>
            </a:r>
          </a:p>
          <a:p>
            <a:pPr marL="457200" indent="-457200">
              <a:spcAft>
                <a:spcPts val="1500"/>
              </a:spcAft>
              <a:buFont typeface="Arial" panose="020B0604020202020204" pitchFamily="34" charset="0"/>
              <a:buChar char="•"/>
            </a:pPr>
            <a:r>
              <a:rPr lang="en-US" sz="3200">
                <a:latin typeface="Exo 2 Medium Condensed" pitchFamily="2" charset="77"/>
                <a:cs typeface="DINCond-Regular"/>
              </a:rPr>
              <a:t>Select races to also air on FloRacing</a:t>
            </a:r>
          </a:p>
          <a:p>
            <a:pPr>
              <a:spcAft>
                <a:spcPts val="2500"/>
              </a:spcAft>
            </a:pPr>
            <a:endParaRPr lang="en-US" sz="3800">
              <a:latin typeface="Exo 2 Medium Condensed" pitchFamily="2" charset="77"/>
              <a:cs typeface="DINCond-Regular"/>
            </a:endParaRPr>
          </a:p>
          <a:p>
            <a:pPr>
              <a:spcAft>
                <a:spcPts val="2500"/>
              </a:spcAft>
            </a:pPr>
            <a:endParaRPr lang="en-US" sz="3800">
              <a:latin typeface="Exo 2 Medium Condensed" pitchFamily="2" charset="77"/>
              <a:cs typeface="DINCond-Regular"/>
            </a:endParaRPr>
          </a:p>
          <a:p>
            <a:pPr>
              <a:spcAft>
                <a:spcPts val="2500"/>
              </a:spcAft>
            </a:pPr>
            <a:endParaRPr lang="en-US" sz="3800">
              <a:latin typeface="Exo 2 Medium Condensed" pitchFamily="2" charset="77"/>
              <a:cs typeface="DINCond-Regular"/>
            </a:endParaRPr>
          </a:p>
          <a:p>
            <a:pPr>
              <a:spcAft>
                <a:spcPts val="2500"/>
              </a:spcAft>
            </a:pPr>
            <a:endParaRPr lang="en-US" sz="3800">
              <a:latin typeface="Exo 2 Medium Condensed" pitchFamily="2" charset="77"/>
              <a:cs typeface="DINCond-Regular"/>
            </a:endParaRPr>
          </a:p>
          <a:p>
            <a:pPr>
              <a:spcAft>
                <a:spcPts val="2500"/>
              </a:spcAft>
            </a:pPr>
            <a:endParaRPr lang="en-US" sz="3800">
              <a:latin typeface="Exo 2 Medium Condensed" pitchFamily="2" charset="77"/>
              <a:cs typeface="DINCond-Regular"/>
            </a:endParaRPr>
          </a:p>
          <a:p>
            <a:pPr>
              <a:spcAft>
                <a:spcPts val="2500"/>
              </a:spcAft>
            </a:pPr>
            <a:endParaRPr lang="en-US" sz="3800">
              <a:latin typeface="Exo 2 Medium Condensed" pitchFamily="2" charset="77"/>
              <a:cs typeface="DINCond-Regular"/>
            </a:endParaRPr>
          </a:p>
          <a:p>
            <a:pPr>
              <a:spcAft>
                <a:spcPts val="2500"/>
              </a:spcAft>
            </a:pPr>
            <a:endParaRPr lang="en-US" sz="3800">
              <a:latin typeface="Exo 2 Medium Condensed" pitchFamily="2" charset="77"/>
              <a:cs typeface="DINCond-Regular"/>
            </a:endParaRPr>
          </a:p>
          <a:p>
            <a:pPr>
              <a:lnSpc>
                <a:spcPts val="5300"/>
              </a:lnSpc>
              <a:spcAft>
                <a:spcPts val="2500"/>
              </a:spcAft>
            </a:pPr>
            <a:endParaRPr lang="en-US" sz="3800">
              <a:latin typeface="Exo 2 Medium Condensed" pitchFamily="2" charset="77"/>
              <a:cs typeface="DINCond-Regular"/>
            </a:endParaRPr>
          </a:p>
        </p:txBody>
      </p:sp>
      <p:sp>
        <p:nvSpPr>
          <p:cNvPr id="16" name="TextBox 15">
            <a:extLst>
              <a:ext uri="{FF2B5EF4-FFF2-40B4-BE49-F238E27FC236}">
                <a16:creationId xmlns:a16="http://schemas.microsoft.com/office/drawing/2014/main" id="{F61BA815-99EE-21E0-3615-46F413FF4418}"/>
              </a:ext>
            </a:extLst>
          </p:cNvPr>
          <p:cNvSpPr txBox="1"/>
          <p:nvPr/>
        </p:nvSpPr>
        <p:spPr>
          <a:xfrm>
            <a:off x="17236660" y="5886042"/>
            <a:ext cx="6278248" cy="2759194"/>
          </a:xfrm>
          <a:prstGeom prst="rect">
            <a:avLst/>
          </a:prstGeom>
          <a:noFill/>
        </p:spPr>
        <p:txBody>
          <a:bodyPr vert="horz" wrap="square" lIns="0" tIns="0" rIns="0" bIns="0" rtlCol="0" anchor="t" anchorCtr="0">
            <a:noAutofit/>
          </a:bodyPr>
          <a:lstStyle/>
          <a:p>
            <a:pPr>
              <a:lnSpc>
                <a:spcPts val="6600"/>
              </a:lnSpc>
            </a:pPr>
            <a:r>
              <a:rPr lang="en-US" sz="5500" b="1">
                <a:solidFill>
                  <a:srgbClr val="FEEF01"/>
                </a:solidFill>
                <a:latin typeface="Exo Black" panose="02000503000000000000" pitchFamily="2" charset="77"/>
                <a:ea typeface="Geared Slab" pitchFamily="2" charset="77"/>
                <a:cs typeface="Venera"/>
              </a:rPr>
              <a:t>2023 Broadcast Plans</a:t>
            </a:r>
          </a:p>
        </p:txBody>
      </p:sp>
      <p:grpSp>
        <p:nvGrpSpPr>
          <p:cNvPr id="5" name="Group 4">
            <a:extLst>
              <a:ext uri="{FF2B5EF4-FFF2-40B4-BE49-F238E27FC236}">
                <a16:creationId xmlns:a16="http://schemas.microsoft.com/office/drawing/2014/main" id="{5AD9BBEF-7F06-FF14-F1ED-22EE6476A168}"/>
              </a:ext>
            </a:extLst>
          </p:cNvPr>
          <p:cNvGrpSpPr/>
          <p:nvPr/>
        </p:nvGrpSpPr>
        <p:grpSpPr>
          <a:xfrm>
            <a:off x="16690556" y="7636476"/>
            <a:ext cx="7370455" cy="1618735"/>
            <a:chOff x="14505231" y="3159073"/>
            <a:chExt cx="10293178" cy="2071729"/>
          </a:xfrm>
        </p:grpSpPr>
        <p:sp>
          <p:nvSpPr>
            <p:cNvPr id="3" name="Rectangle 2">
              <a:extLst>
                <a:ext uri="{FF2B5EF4-FFF2-40B4-BE49-F238E27FC236}">
                  <a16:creationId xmlns:a16="http://schemas.microsoft.com/office/drawing/2014/main" id="{C76D3D5F-64C7-730F-22BD-765B5226A825}"/>
                </a:ext>
              </a:extLst>
            </p:cNvPr>
            <p:cNvSpPr/>
            <p:nvPr/>
          </p:nvSpPr>
          <p:spPr>
            <a:xfrm>
              <a:off x="14505231" y="3159073"/>
              <a:ext cx="10293178" cy="207172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8" name="Picture 4" descr="Arca Logo - LogoDix">
              <a:extLst>
                <a:ext uri="{FF2B5EF4-FFF2-40B4-BE49-F238E27FC236}">
                  <a16:creationId xmlns:a16="http://schemas.microsoft.com/office/drawing/2014/main" id="{17EC910D-5BAF-133E-D802-C26B43FD9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45867" y="3478471"/>
              <a:ext cx="57150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ox Sports 1 - Wikipedia">
              <a:extLst>
                <a:ext uri="{FF2B5EF4-FFF2-40B4-BE49-F238E27FC236}">
                  <a16:creationId xmlns:a16="http://schemas.microsoft.com/office/drawing/2014/main" id="{4DA54D2E-6C0E-C724-5788-574DF142AD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31604" y="3318339"/>
              <a:ext cx="3536130" cy="176806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7" name="Table 6">
            <a:extLst>
              <a:ext uri="{FF2B5EF4-FFF2-40B4-BE49-F238E27FC236}">
                <a16:creationId xmlns:a16="http://schemas.microsoft.com/office/drawing/2014/main" id="{2DFE5574-5C72-BA72-39D4-9156A5FE3532}"/>
              </a:ext>
            </a:extLst>
          </p:cNvPr>
          <p:cNvGraphicFramePr>
            <a:graphicFrameLocks noGrp="1"/>
          </p:cNvGraphicFramePr>
          <p:nvPr/>
        </p:nvGraphicFramePr>
        <p:xfrm>
          <a:off x="1701173" y="4917990"/>
          <a:ext cx="11441162" cy="8291391"/>
        </p:xfrm>
        <a:graphic>
          <a:graphicData uri="http://schemas.openxmlformats.org/drawingml/2006/table">
            <a:tbl>
              <a:tblPr>
                <a:tableStyleId>{5C22544A-7EE6-4342-B048-85BDC9FD1C3A}</a:tableStyleId>
              </a:tblPr>
              <a:tblGrid>
                <a:gridCol w="2640268">
                  <a:extLst>
                    <a:ext uri="{9D8B030D-6E8A-4147-A177-3AD203B41FA5}">
                      <a16:colId xmlns:a16="http://schemas.microsoft.com/office/drawing/2014/main" val="2666556847"/>
                    </a:ext>
                  </a:extLst>
                </a:gridCol>
                <a:gridCol w="3767883">
                  <a:extLst>
                    <a:ext uri="{9D8B030D-6E8A-4147-A177-3AD203B41FA5}">
                      <a16:colId xmlns:a16="http://schemas.microsoft.com/office/drawing/2014/main" val="1263795175"/>
                    </a:ext>
                  </a:extLst>
                </a:gridCol>
                <a:gridCol w="2200223">
                  <a:extLst>
                    <a:ext uri="{9D8B030D-6E8A-4147-A177-3AD203B41FA5}">
                      <a16:colId xmlns:a16="http://schemas.microsoft.com/office/drawing/2014/main" val="4289339649"/>
                    </a:ext>
                  </a:extLst>
                </a:gridCol>
                <a:gridCol w="2832788">
                  <a:extLst>
                    <a:ext uri="{9D8B030D-6E8A-4147-A177-3AD203B41FA5}">
                      <a16:colId xmlns:a16="http://schemas.microsoft.com/office/drawing/2014/main" val="2435875537"/>
                    </a:ext>
                  </a:extLst>
                </a:gridCol>
              </a:tblGrid>
              <a:tr h="419098">
                <a:tc>
                  <a:txBody>
                    <a:bodyPr/>
                    <a:lstStyle/>
                    <a:p>
                      <a:pPr algn="ctr" fontAlgn="b"/>
                      <a:r>
                        <a:rPr lang="en-US" sz="2400" b="1" u="none" strike="noStrike">
                          <a:solidFill>
                            <a:schemeClr val="bg1"/>
                          </a:solidFill>
                          <a:effectLst/>
                          <a:latin typeface="Exo 2 Medium Condensed" panose="00000606000000000000"/>
                        </a:rPr>
                        <a:t>DATE</a:t>
                      </a:r>
                      <a:endParaRPr lang="en-US" sz="2400" b="1" i="0" u="none" strike="noStrike">
                        <a:solidFill>
                          <a:schemeClr val="bg1"/>
                        </a:solidFill>
                        <a:effectLst/>
                        <a:latin typeface="Exo 2 Medium Condensed" panose="00000606000000000000"/>
                      </a:endParaRPr>
                    </a:p>
                  </a:txBody>
                  <a:tcPr marL="6350" marR="6350" marT="6350" marB="0" anchor="ctr">
                    <a:solidFill>
                      <a:schemeClr val="tx1"/>
                    </a:solidFill>
                  </a:tcPr>
                </a:tc>
                <a:tc>
                  <a:txBody>
                    <a:bodyPr/>
                    <a:lstStyle/>
                    <a:p>
                      <a:pPr algn="ctr" fontAlgn="b"/>
                      <a:r>
                        <a:rPr lang="en-US" sz="2400" b="1" u="none" strike="noStrike">
                          <a:solidFill>
                            <a:schemeClr val="bg1"/>
                          </a:solidFill>
                          <a:effectLst/>
                          <a:latin typeface="Exo 2 Medium Condensed" panose="00000606000000000000"/>
                        </a:rPr>
                        <a:t>RACE</a:t>
                      </a:r>
                      <a:endParaRPr lang="en-US" sz="2400" b="1" i="0" u="none" strike="noStrike">
                        <a:solidFill>
                          <a:schemeClr val="bg1"/>
                        </a:solidFill>
                        <a:effectLst/>
                        <a:latin typeface="Exo 2 Medium Condensed" panose="00000606000000000000"/>
                      </a:endParaRPr>
                    </a:p>
                  </a:txBody>
                  <a:tcPr marL="6350" marR="6350" marT="6350" marB="0" anchor="ctr">
                    <a:solidFill>
                      <a:schemeClr val="tx1"/>
                    </a:solidFill>
                  </a:tcPr>
                </a:tc>
                <a:tc>
                  <a:txBody>
                    <a:bodyPr/>
                    <a:lstStyle/>
                    <a:p>
                      <a:pPr algn="ctr" fontAlgn="b"/>
                      <a:r>
                        <a:rPr lang="en-US" sz="2400" b="1" u="none" strike="noStrike">
                          <a:solidFill>
                            <a:schemeClr val="bg1"/>
                          </a:solidFill>
                          <a:effectLst/>
                          <a:latin typeface="Exo 2 Medium Condensed" panose="00000606000000000000"/>
                        </a:rPr>
                        <a:t>NET</a:t>
                      </a:r>
                      <a:endParaRPr lang="en-US" sz="2400" b="1" i="0" u="none" strike="noStrike">
                        <a:solidFill>
                          <a:schemeClr val="bg1"/>
                        </a:solidFill>
                        <a:effectLst/>
                        <a:latin typeface="Exo 2 Medium Condensed" panose="00000606000000000000"/>
                      </a:endParaRPr>
                    </a:p>
                  </a:txBody>
                  <a:tcPr marL="6350" marR="6350" marT="6350" marB="0" anchor="ctr">
                    <a:solidFill>
                      <a:schemeClr val="tx1"/>
                    </a:solidFill>
                  </a:tcPr>
                </a:tc>
                <a:tc>
                  <a:txBody>
                    <a:bodyPr/>
                    <a:lstStyle/>
                    <a:p>
                      <a:pPr algn="ctr" fontAlgn="b"/>
                      <a:r>
                        <a:rPr lang="en-US" sz="2400" b="1" u="none" strike="noStrike">
                          <a:solidFill>
                            <a:schemeClr val="bg1"/>
                          </a:solidFill>
                          <a:effectLst/>
                          <a:latin typeface="Exo 2 Medium Condensed" panose="00000606000000000000"/>
                        </a:rPr>
                        <a:t>START (ET)</a:t>
                      </a:r>
                      <a:endParaRPr lang="en-US" sz="2400" b="1" i="0" u="none" strike="noStrike">
                        <a:solidFill>
                          <a:schemeClr val="bg1"/>
                        </a:solidFill>
                        <a:effectLst/>
                        <a:latin typeface="Exo 2 Medium Condensed" panose="00000606000000000000"/>
                      </a:endParaRPr>
                    </a:p>
                  </a:txBody>
                  <a:tcPr marL="6350" marR="6350" marT="6350" marB="0" anchor="ctr">
                    <a:solidFill>
                      <a:schemeClr val="tx1"/>
                    </a:solidFill>
                  </a:tcPr>
                </a:tc>
                <a:extLst>
                  <a:ext uri="{0D108BD9-81ED-4DB2-BD59-A6C34878D82A}">
                    <a16:rowId xmlns:a16="http://schemas.microsoft.com/office/drawing/2014/main" val="757378380"/>
                  </a:ext>
                </a:extLst>
              </a:tr>
              <a:tr h="423153">
                <a:tc>
                  <a:txBody>
                    <a:bodyPr/>
                    <a:lstStyle/>
                    <a:p>
                      <a:pPr algn="ctr" fontAlgn="ctr"/>
                      <a:r>
                        <a:rPr lang="en-US" sz="2400" u="none" strike="noStrike">
                          <a:effectLst/>
                          <a:latin typeface="Exo 2 Medium Condensed" panose="00000606000000000000"/>
                        </a:rPr>
                        <a:t>Sat, Feb 18</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Daytona </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FS1</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1:30 PM</a:t>
                      </a:r>
                      <a:endParaRPr lang="en-US" sz="2400" b="0" i="0" u="none" strike="noStrike">
                        <a:solidFill>
                          <a:srgbClr val="000000"/>
                        </a:solidFill>
                        <a:effectLst/>
                        <a:latin typeface="Exo 2 Medium Condensed" panose="00000606000000000000"/>
                      </a:endParaRPr>
                    </a:p>
                  </a:txBody>
                  <a:tcPr marL="6350" marR="6350" marT="6350" marB="0" anchor="ctr"/>
                </a:tc>
                <a:extLst>
                  <a:ext uri="{0D108BD9-81ED-4DB2-BD59-A6C34878D82A}">
                    <a16:rowId xmlns:a16="http://schemas.microsoft.com/office/drawing/2014/main" val="950248342"/>
                  </a:ext>
                </a:extLst>
              </a:tr>
              <a:tr h="392060">
                <a:tc>
                  <a:txBody>
                    <a:bodyPr/>
                    <a:lstStyle/>
                    <a:p>
                      <a:pPr algn="ctr" fontAlgn="ctr"/>
                      <a:r>
                        <a:rPr lang="en-US" sz="2400" u="none" strike="noStrike">
                          <a:effectLst/>
                          <a:latin typeface="Exo 2 Medium Condensed" panose="00000606000000000000"/>
                        </a:rPr>
                        <a:t>Fri, Mar 10</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Phoenix</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FS2</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8:00 PM</a:t>
                      </a:r>
                      <a:endParaRPr lang="en-US" sz="2400" b="0" i="0" u="none" strike="noStrike">
                        <a:solidFill>
                          <a:srgbClr val="000000"/>
                        </a:solidFill>
                        <a:effectLst/>
                        <a:latin typeface="Exo 2 Medium Condensed" panose="00000606000000000000"/>
                      </a:endParaRPr>
                    </a:p>
                  </a:txBody>
                  <a:tcPr marL="6350" marR="6350" marT="6350" marB="0" anchor="ctr"/>
                </a:tc>
                <a:extLst>
                  <a:ext uri="{0D108BD9-81ED-4DB2-BD59-A6C34878D82A}">
                    <a16:rowId xmlns:a16="http://schemas.microsoft.com/office/drawing/2014/main" val="2823516410"/>
                  </a:ext>
                </a:extLst>
              </a:tr>
              <a:tr h="392060">
                <a:tc>
                  <a:txBody>
                    <a:bodyPr/>
                    <a:lstStyle/>
                    <a:p>
                      <a:pPr algn="ctr" fontAlgn="ctr"/>
                      <a:r>
                        <a:rPr lang="en-US" sz="2400" u="none" strike="noStrike">
                          <a:effectLst/>
                          <a:latin typeface="Exo 2 Medium Condensed" panose="00000606000000000000"/>
                        </a:rPr>
                        <a:t>Sat, Apr 22</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Talladega</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FS1</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12:30 PM</a:t>
                      </a:r>
                      <a:endParaRPr lang="en-US" sz="2400" b="0" i="0" u="none" strike="noStrike">
                        <a:solidFill>
                          <a:srgbClr val="000000"/>
                        </a:solidFill>
                        <a:effectLst/>
                        <a:latin typeface="Exo 2 Medium Condensed" panose="00000606000000000000"/>
                      </a:endParaRPr>
                    </a:p>
                  </a:txBody>
                  <a:tcPr marL="6350" marR="6350" marT="6350" marB="0" anchor="ctr"/>
                </a:tc>
                <a:extLst>
                  <a:ext uri="{0D108BD9-81ED-4DB2-BD59-A6C34878D82A}">
                    <a16:rowId xmlns:a16="http://schemas.microsoft.com/office/drawing/2014/main" val="1217618728"/>
                  </a:ext>
                </a:extLst>
              </a:tr>
              <a:tr h="392060">
                <a:tc>
                  <a:txBody>
                    <a:bodyPr/>
                    <a:lstStyle/>
                    <a:p>
                      <a:pPr algn="ctr" fontAlgn="ctr"/>
                      <a:r>
                        <a:rPr lang="en-US" sz="2400" u="none" strike="noStrike">
                          <a:effectLst/>
                          <a:latin typeface="Exo 2 Medium Condensed" panose="00000606000000000000"/>
                        </a:rPr>
                        <a:t>Sat, May 06</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Kansas</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FS1</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2:00 PM</a:t>
                      </a:r>
                      <a:endParaRPr lang="en-US" sz="2400" b="0" i="0" u="none" strike="noStrike">
                        <a:solidFill>
                          <a:srgbClr val="000000"/>
                        </a:solidFill>
                        <a:effectLst/>
                        <a:latin typeface="Exo 2 Medium Condensed" panose="00000606000000000000"/>
                      </a:endParaRPr>
                    </a:p>
                  </a:txBody>
                  <a:tcPr marL="6350" marR="6350" marT="6350" marB="0" anchor="ctr"/>
                </a:tc>
                <a:extLst>
                  <a:ext uri="{0D108BD9-81ED-4DB2-BD59-A6C34878D82A}">
                    <a16:rowId xmlns:a16="http://schemas.microsoft.com/office/drawing/2014/main" val="1967390462"/>
                  </a:ext>
                </a:extLst>
              </a:tr>
              <a:tr h="392060">
                <a:tc>
                  <a:txBody>
                    <a:bodyPr/>
                    <a:lstStyle/>
                    <a:p>
                      <a:pPr algn="ctr" fontAlgn="ctr"/>
                      <a:r>
                        <a:rPr lang="en-US" sz="2400" u="none" strike="noStrike">
                          <a:effectLst/>
                          <a:latin typeface="Exo 2 Medium Condensed" panose="00000606000000000000"/>
                        </a:rPr>
                        <a:t>Fri, May 26</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Charlotte</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FS1</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6:00 PM</a:t>
                      </a:r>
                      <a:endParaRPr lang="en-US" sz="2400" b="0" i="0" u="none" strike="noStrike">
                        <a:solidFill>
                          <a:srgbClr val="000000"/>
                        </a:solidFill>
                        <a:effectLst/>
                        <a:latin typeface="Exo 2 Medium Condensed" panose="00000606000000000000"/>
                      </a:endParaRPr>
                    </a:p>
                  </a:txBody>
                  <a:tcPr marL="6350" marR="6350" marT="6350" marB="0" anchor="ctr"/>
                </a:tc>
                <a:extLst>
                  <a:ext uri="{0D108BD9-81ED-4DB2-BD59-A6C34878D82A}">
                    <a16:rowId xmlns:a16="http://schemas.microsoft.com/office/drawing/2014/main" val="3752659589"/>
                  </a:ext>
                </a:extLst>
              </a:tr>
              <a:tr h="392060">
                <a:tc>
                  <a:txBody>
                    <a:bodyPr/>
                    <a:lstStyle/>
                    <a:p>
                      <a:pPr algn="ctr" fontAlgn="ctr"/>
                      <a:r>
                        <a:rPr lang="en-US" sz="2400" u="none" strike="noStrike">
                          <a:effectLst/>
                          <a:latin typeface="Exo 2 Medium Condensed" panose="00000606000000000000"/>
                        </a:rPr>
                        <a:t>Sat, Jun 17</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Berlin</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FS1 / FloRacing</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8:00 PM</a:t>
                      </a:r>
                      <a:endParaRPr lang="en-US" sz="2400" b="0" i="0" u="none" strike="noStrike">
                        <a:solidFill>
                          <a:srgbClr val="000000"/>
                        </a:solidFill>
                        <a:effectLst/>
                        <a:latin typeface="Exo 2 Medium Condensed" panose="00000606000000000000"/>
                      </a:endParaRPr>
                    </a:p>
                  </a:txBody>
                  <a:tcPr marL="6350" marR="6350" marT="6350" marB="0" anchor="ctr"/>
                </a:tc>
                <a:extLst>
                  <a:ext uri="{0D108BD9-81ED-4DB2-BD59-A6C34878D82A}">
                    <a16:rowId xmlns:a16="http://schemas.microsoft.com/office/drawing/2014/main" val="894024552"/>
                  </a:ext>
                </a:extLst>
              </a:tr>
              <a:tr h="392060">
                <a:tc>
                  <a:txBody>
                    <a:bodyPr/>
                    <a:lstStyle/>
                    <a:p>
                      <a:pPr algn="ctr" fontAlgn="ctr"/>
                      <a:r>
                        <a:rPr lang="en-US" sz="2400" u="none" strike="noStrike">
                          <a:effectLst/>
                          <a:latin typeface="Exo 2 Medium Condensed" panose="00000606000000000000"/>
                        </a:rPr>
                        <a:t>Sat, Jun 24</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Elko</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FS2 / FloRacing</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9:00 PM</a:t>
                      </a:r>
                      <a:endParaRPr lang="en-US" sz="2400" b="0" i="0" u="none" strike="noStrike">
                        <a:solidFill>
                          <a:srgbClr val="000000"/>
                        </a:solidFill>
                        <a:effectLst/>
                        <a:latin typeface="Exo 2 Medium Condensed" panose="00000606000000000000"/>
                      </a:endParaRPr>
                    </a:p>
                  </a:txBody>
                  <a:tcPr marL="6350" marR="6350" marT="6350" marB="0" anchor="ctr"/>
                </a:tc>
                <a:extLst>
                  <a:ext uri="{0D108BD9-81ED-4DB2-BD59-A6C34878D82A}">
                    <a16:rowId xmlns:a16="http://schemas.microsoft.com/office/drawing/2014/main" val="1572980606"/>
                  </a:ext>
                </a:extLst>
              </a:tr>
              <a:tr h="392060">
                <a:tc>
                  <a:txBody>
                    <a:bodyPr/>
                    <a:lstStyle/>
                    <a:p>
                      <a:pPr algn="ctr" fontAlgn="ctr"/>
                      <a:r>
                        <a:rPr lang="en-US" sz="2400" u="none" strike="noStrike">
                          <a:effectLst/>
                          <a:latin typeface="Exo 2 Medium Condensed" panose="00000606000000000000"/>
                        </a:rPr>
                        <a:t>Fri, Jul 07</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Mid-Ohio</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FS1 / FloRacing</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6:00 PM</a:t>
                      </a:r>
                      <a:endParaRPr lang="en-US" sz="2400" b="0" i="0" u="none" strike="noStrike">
                        <a:solidFill>
                          <a:srgbClr val="000000"/>
                        </a:solidFill>
                        <a:effectLst/>
                        <a:latin typeface="Exo 2 Medium Condensed" panose="00000606000000000000"/>
                      </a:endParaRPr>
                    </a:p>
                  </a:txBody>
                  <a:tcPr marL="6350" marR="6350" marT="6350" marB="0" anchor="ctr"/>
                </a:tc>
                <a:extLst>
                  <a:ext uri="{0D108BD9-81ED-4DB2-BD59-A6C34878D82A}">
                    <a16:rowId xmlns:a16="http://schemas.microsoft.com/office/drawing/2014/main" val="1102333956"/>
                  </a:ext>
                </a:extLst>
              </a:tr>
              <a:tr h="392060">
                <a:tc>
                  <a:txBody>
                    <a:bodyPr/>
                    <a:lstStyle/>
                    <a:p>
                      <a:pPr algn="ctr" fontAlgn="ctr"/>
                      <a:r>
                        <a:rPr lang="en-US" sz="2400" u="none" strike="noStrike">
                          <a:effectLst/>
                          <a:latin typeface="Exo 2 Medium Condensed" panose="00000606000000000000"/>
                        </a:rPr>
                        <a:t>Sat, Jul 15</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Iowa</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FS2 / FloRacing</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8:00 PM</a:t>
                      </a:r>
                      <a:endParaRPr lang="en-US" sz="2400" b="0" i="0" u="none" strike="noStrike">
                        <a:solidFill>
                          <a:srgbClr val="000000"/>
                        </a:solidFill>
                        <a:effectLst/>
                        <a:latin typeface="Exo 2 Medium Condensed" panose="00000606000000000000"/>
                      </a:endParaRPr>
                    </a:p>
                  </a:txBody>
                  <a:tcPr marL="6350" marR="6350" marT="6350" marB="0" anchor="ctr"/>
                </a:tc>
                <a:extLst>
                  <a:ext uri="{0D108BD9-81ED-4DB2-BD59-A6C34878D82A}">
                    <a16:rowId xmlns:a16="http://schemas.microsoft.com/office/drawing/2014/main" val="1625512193"/>
                  </a:ext>
                </a:extLst>
              </a:tr>
              <a:tr h="392060">
                <a:tc>
                  <a:txBody>
                    <a:bodyPr/>
                    <a:lstStyle/>
                    <a:p>
                      <a:pPr algn="ctr" fontAlgn="ctr"/>
                      <a:r>
                        <a:rPr lang="en-US" sz="2400" u="none" strike="noStrike">
                          <a:effectLst/>
                          <a:latin typeface="Exo 2 Medium Condensed" panose="00000606000000000000"/>
                        </a:rPr>
                        <a:t>Fri, Jul 21</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Pocono</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FS1 / FloRacing</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6:00 PM</a:t>
                      </a:r>
                      <a:endParaRPr lang="en-US" sz="2400" b="0" i="0" u="none" strike="noStrike">
                        <a:solidFill>
                          <a:srgbClr val="000000"/>
                        </a:solidFill>
                        <a:effectLst/>
                        <a:latin typeface="Exo 2 Medium Condensed" panose="00000606000000000000"/>
                      </a:endParaRPr>
                    </a:p>
                  </a:txBody>
                  <a:tcPr marL="6350" marR="6350" marT="6350" marB="0" anchor="ctr"/>
                </a:tc>
                <a:extLst>
                  <a:ext uri="{0D108BD9-81ED-4DB2-BD59-A6C34878D82A}">
                    <a16:rowId xmlns:a16="http://schemas.microsoft.com/office/drawing/2014/main" val="2795750153"/>
                  </a:ext>
                </a:extLst>
              </a:tr>
              <a:tr h="392060">
                <a:tc>
                  <a:txBody>
                    <a:bodyPr/>
                    <a:lstStyle/>
                    <a:p>
                      <a:pPr algn="ctr" fontAlgn="ctr"/>
                      <a:r>
                        <a:rPr lang="en-US" sz="2400" u="none" strike="noStrike">
                          <a:effectLst/>
                          <a:latin typeface="Exo 2 Medium Condensed" panose="00000606000000000000"/>
                        </a:rPr>
                        <a:t>Fri, Aug 04</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Michigan</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FS1 / FloRacing</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6:00 PM</a:t>
                      </a:r>
                      <a:endParaRPr lang="en-US" sz="2400" b="0" i="0" u="none" strike="noStrike">
                        <a:solidFill>
                          <a:srgbClr val="000000"/>
                        </a:solidFill>
                        <a:effectLst/>
                        <a:latin typeface="Exo 2 Medium Condensed" panose="00000606000000000000"/>
                      </a:endParaRPr>
                    </a:p>
                  </a:txBody>
                  <a:tcPr marL="6350" marR="6350" marT="6350" marB="0" anchor="ctr"/>
                </a:tc>
                <a:extLst>
                  <a:ext uri="{0D108BD9-81ED-4DB2-BD59-A6C34878D82A}">
                    <a16:rowId xmlns:a16="http://schemas.microsoft.com/office/drawing/2014/main" val="528149598"/>
                  </a:ext>
                </a:extLst>
              </a:tr>
              <a:tr h="392060">
                <a:tc>
                  <a:txBody>
                    <a:bodyPr/>
                    <a:lstStyle/>
                    <a:p>
                      <a:pPr algn="ctr" fontAlgn="ctr"/>
                      <a:r>
                        <a:rPr lang="en-US" sz="2400" u="none" strike="noStrike">
                          <a:effectLst/>
                          <a:latin typeface="Exo 2 Medium Condensed" panose="00000606000000000000"/>
                        </a:rPr>
                        <a:t>Fri, Aug 11</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Lucas Oil</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FS1</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6:00 PM</a:t>
                      </a:r>
                      <a:endParaRPr lang="en-US" sz="2400" b="0" i="0" u="none" strike="noStrike">
                        <a:solidFill>
                          <a:srgbClr val="000000"/>
                        </a:solidFill>
                        <a:effectLst/>
                        <a:latin typeface="Exo 2 Medium Condensed" panose="00000606000000000000"/>
                      </a:endParaRPr>
                    </a:p>
                  </a:txBody>
                  <a:tcPr marL="6350" marR="6350" marT="6350" marB="0" anchor="ctr"/>
                </a:tc>
                <a:extLst>
                  <a:ext uri="{0D108BD9-81ED-4DB2-BD59-A6C34878D82A}">
                    <a16:rowId xmlns:a16="http://schemas.microsoft.com/office/drawing/2014/main" val="4085200883"/>
                  </a:ext>
                </a:extLst>
              </a:tr>
              <a:tr h="392060">
                <a:tc>
                  <a:txBody>
                    <a:bodyPr/>
                    <a:lstStyle/>
                    <a:p>
                      <a:pPr algn="ctr" fontAlgn="ctr"/>
                      <a:r>
                        <a:rPr lang="en-US" sz="2400" u="none" strike="noStrike">
                          <a:effectLst/>
                          <a:latin typeface="Exo 2 Medium Condensed" panose="00000606000000000000"/>
                        </a:rPr>
                        <a:t>Fri, Aug 18</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Watkins Glen</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FS1</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6:00 PM</a:t>
                      </a:r>
                      <a:endParaRPr lang="en-US" sz="2400" b="0" i="0" u="none" strike="noStrike">
                        <a:solidFill>
                          <a:srgbClr val="000000"/>
                        </a:solidFill>
                        <a:effectLst/>
                        <a:latin typeface="Exo 2 Medium Condensed" panose="00000606000000000000"/>
                      </a:endParaRPr>
                    </a:p>
                  </a:txBody>
                  <a:tcPr marL="6350" marR="6350" marT="6350" marB="0" anchor="ctr"/>
                </a:tc>
                <a:extLst>
                  <a:ext uri="{0D108BD9-81ED-4DB2-BD59-A6C34878D82A}">
                    <a16:rowId xmlns:a16="http://schemas.microsoft.com/office/drawing/2014/main" val="2609609740"/>
                  </a:ext>
                </a:extLst>
              </a:tr>
              <a:tr h="392060">
                <a:tc>
                  <a:txBody>
                    <a:bodyPr/>
                    <a:lstStyle/>
                    <a:p>
                      <a:pPr algn="ctr" fontAlgn="ctr"/>
                      <a:r>
                        <a:rPr lang="en-US" sz="2400" u="none" strike="noStrike">
                          <a:effectLst/>
                          <a:latin typeface="Exo 2 Medium Condensed" panose="00000606000000000000"/>
                        </a:rPr>
                        <a:t>Sun, Aug 20</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Illinois State Fairgrounds</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FS1 / FloRacing</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2:00 PM</a:t>
                      </a:r>
                      <a:endParaRPr lang="en-US" sz="2400" b="0" i="0" u="none" strike="noStrike">
                        <a:solidFill>
                          <a:srgbClr val="000000"/>
                        </a:solidFill>
                        <a:effectLst/>
                        <a:latin typeface="Exo 2 Medium Condensed" panose="00000606000000000000"/>
                      </a:endParaRPr>
                    </a:p>
                  </a:txBody>
                  <a:tcPr marL="6350" marR="6350" marT="6350" marB="0" anchor="ctr"/>
                </a:tc>
                <a:extLst>
                  <a:ext uri="{0D108BD9-81ED-4DB2-BD59-A6C34878D82A}">
                    <a16:rowId xmlns:a16="http://schemas.microsoft.com/office/drawing/2014/main" val="2743247344"/>
                  </a:ext>
                </a:extLst>
              </a:tr>
              <a:tr h="392060">
                <a:tc>
                  <a:txBody>
                    <a:bodyPr/>
                    <a:lstStyle/>
                    <a:p>
                      <a:pPr algn="ctr" fontAlgn="ctr"/>
                      <a:r>
                        <a:rPr lang="en-US" sz="2400" u="none" strike="noStrike">
                          <a:effectLst/>
                          <a:latin typeface="Exo 2 Medium Condensed" panose="00000606000000000000"/>
                        </a:rPr>
                        <a:t>Sun, Aug 27</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Milwaukee</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FS1</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1:00 PM</a:t>
                      </a:r>
                      <a:endParaRPr lang="en-US" sz="2400" b="0" i="0" u="none" strike="noStrike">
                        <a:solidFill>
                          <a:srgbClr val="000000"/>
                        </a:solidFill>
                        <a:effectLst/>
                        <a:latin typeface="Exo 2 Medium Condensed" panose="00000606000000000000"/>
                      </a:endParaRPr>
                    </a:p>
                  </a:txBody>
                  <a:tcPr marL="6350" marR="6350" marT="6350" marB="0" anchor="ctr"/>
                </a:tc>
                <a:extLst>
                  <a:ext uri="{0D108BD9-81ED-4DB2-BD59-A6C34878D82A}">
                    <a16:rowId xmlns:a16="http://schemas.microsoft.com/office/drawing/2014/main" val="3359224403"/>
                  </a:ext>
                </a:extLst>
              </a:tr>
              <a:tr h="392060">
                <a:tc>
                  <a:txBody>
                    <a:bodyPr/>
                    <a:lstStyle/>
                    <a:p>
                      <a:pPr algn="ctr" fontAlgn="ctr"/>
                      <a:r>
                        <a:rPr lang="en-US" sz="2400" u="none" strike="noStrike">
                          <a:effectLst/>
                          <a:latin typeface="Exo 2 Medium Condensed" panose="00000606000000000000"/>
                        </a:rPr>
                        <a:t>Sun, Sep 03</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DuQuion</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FS2 / FloRacing</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9:00 PM</a:t>
                      </a:r>
                      <a:endParaRPr lang="en-US" sz="2400" b="0" i="0" u="none" strike="noStrike">
                        <a:solidFill>
                          <a:srgbClr val="000000"/>
                        </a:solidFill>
                        <a:effectLst/>
                        <a:latin typeface="Exo 2 Medium Condensed" panose="00000606000000000000"/>
                      </a:endParaRPr>
                    </a:p>
                  </a:txBody>
                  <a:tcPr marL="6350" marR="6350" marT="6350" marB="0" anchor="ctr"/>
                </a:tc>
                <a:extLst>
                  <a:ext uri="{0D108BD9-81ED-4DB2-BD59-A6C34878D82A}">
                    <a16:rowId xmlns:a16="http://schemas.microsoft.com/office/drawing/2014/main" val="3374459433"/>
                  </a:ext>
                </a:extLst>
              </a:tr>
              <a:tr h="392060">
                <a:tc>
                  <a:txBody>
                    <a:bodyPr/>
                    <a:lstStyle/>
                    <a:p>
                      <a:pPr algn="ctr" fontAlgn="ctr"/>
                      <a:r>
                        <a:rPr lang="en-US" sz="2400" u="none" strike="noStrike">
                          <a:effectLst/>
                          <a:latin typeface="Exo 2 Medium Condensed" panose="00000606000000000000"/>
                        </a:rPr>
                        <a:t>Fri, Sep 08</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Kansas 2</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FS1</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6:00 PM</a:t>
                      </a:r>
                      <a:endParaRPr lang="en-US" sz="2400" b="0" i="0" u="none" strike="noStrike">
                        <a:solidFill>
                          <a:srgbClr val="000000"/>
                        </a:solidFill>
                        <a:effectLst/>
                        <a:latin typeface="Exo 2 Medium Condensed" panose="00000606000000000000"/>
                      </a:endParaRPr>
                    </a:p>
                  </a:txBody>
                  <a:tcPr marL="6350" marR="6350" marT="6350" marB="0" anchor="ctr"/>
                </a:tc>
                <a:extLst>
                  <a:ext uri="{0D108BD9-81ED-4DB2-BD59-A6C34878D82A}">
                    <a16:rowId xmlns:a16="http://schemas.microsoft.com/office/drawing/2014/main" val="2274677598"/>
                  </a:ext>
                </a:extLst>
              </a:tr>
              <a:tr h="392060">
                <a:tc>
                  <a:txBody>
                    <a:bodyPr/>
                    <a:lstStyle/>
                    <a:p>
                      <a:pPr algn="ctr" fontAlgn="ctr"/>
                      <a:r>
                        <a:rPr lang="en-US" sz="2400" u="none" strike="noStrike">
                          <a:effectLst/>
                          <a:latin typeface="Exo 2 Medium Condensed" panose="00000606000000000000"/>
                        </a:rPr>
                        <a:t>Thu, Sep 14</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Bristol</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FS1</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6:00 PM</a:t>
                      </a:r>
                      <a:endParaRPr lang="en-US" sz="2400" b="0" i="0" u="none" strike="noStrike">
                        <a:solidFill>
                          <a:srgbClr val="000000"/>
                        </a:solidFill>
                        <a:effectLst/>
                        <a:latin typeface="Exo 2 Medium Condensed" panose="00000606000000000000"/>
                      </a:endParaRPr>
                    </a:p>
                  </a:txBody>
                  <a:tcPr marL="6350" marR="6350" marT="6350" marB="0" anchor="ctr"/>
                </a:tc>
                <a:extLst>
                  <a:ext uri="{0D108BD9-81ED-4DB2-BD59-A6C34878D82A}">
                    <a16:rowId xmlns:a16="http://schemas.microsoft.com/office/drawing/2014/main" val="3523228488"/>
                  </a:ext>
                </a:extLst>
              </a:tr>
              <a:tr h="392060">
                <a:tc>
                  <a:txBody>
                    <a:bodyPr/>
                    <a:lstStyle/>
                    <a:p>
                      <a:pPr algn="ctr" fontAlgn="ctr"/>
                      <a:r>
                        <a:rPr lang="en-US" sz="2400" u="none" strike="noStrike">
                          <a:effectLst/>
                          <a:latin typeface="Exo 2 Medium Condensed" panose="00000606000000000000"/>
                        </a:rPr>
                        <a:t>Sat, Sep 30</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Salem</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FS2 / FloRacing</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4:00 PM</a:t>
                      </a:r>
                      <a:endParaRPr lang="en-US" sz="2400" b="0" i="0" u="none" strike="noStrike">
                        <a:solidFill>
                          <a:srgbClr val="000000"/>
                        </a:solidFill>
                        <a:effectLst/>
                        <a:latin typeface="Exo 2 Medium Condensed" panose="00000606000000000000"/>
                      </a:endParaRPr>
                    </a:p>
                  </a:txBody>
                  <a:tcPr marL="6350" marR="6350" marT="6350" marB="0" anchor="ctr"/>
                </a:tc>
                <a:extLst>
                  <a:ext uri="{0D108BD9-81ED-4DB2-BD59-A6C34878D82A}">
                    <a16:rowId xmlns:a16="http://schemas.microsoft.com/office/drawing/2014/main" val="411759534"/>
                  </a:ext>
                </a:extLst>
              </a:tr>
              <a:tr h="392060">
                <a:tc>
                  <a:txBody>
                    <a:bodyPr/>
                    <a:lstStyle/>
                    <a:p>
                      <a:pPr algn="ctr" fontAlgn="ctr"/>
                      <a:r>
                        <a:rPr lang="en-US" sz="2400" u="none" strike="noStrike">
                          <a:effectLst/>
                          <a:latin typeface="Exo 2 Medium Condensed" panose="00000606000000000000"/>
                        </a:rPr>
                        <a:t>Sat, Oct 07</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Toledo</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FS2 / FloRacing</a:t>
                      </a:r>
                      <a:endParaRPr lang="en-US" sz="2400" b="0" i="0" u="none" strike="noStrike">
                        <a:solidFill>
                          <a:srgbClr val="000000"/>
                        </a:solidFill>
                        <a:effectLst/>
                        <a:latin typeface="Exo 2 Medium Condensed" panose="00000606000000000000"/>
                      </a:endParaRPr>
                    </a:p>
                  </a:txBody>
                  <a:tcPr marL="6350" marR="6350" marT="6350" marB="0" anchor="ctr"/>
                </a:tc>
                <a:tc>
                  <a:txBody>
                    <a:bodyPr/>
                    <a:lstStyle/>
                    <a:p>
                      <a:pPr algn="ctr" fontAlgn="b"/>
                      <a:r>
                        <a:rPr lang="en-US" sz="2400" u="none" strike="noStrike">
                          <a:effectLst/>
                          <a:latin typeface="Exo 2 Medium Condensed" panose="00000606000000000000"/>
                        </a:rPr>
                        <a:t>4:00 PM</a:t>
                      </a:r>
                      <a:endParaRPr lang="en-US" sz="2400" b="0" i="0" u="none" strike="noStrike">
                        <a:solidFill>
                          <a:srgbClr val="000000"/>
                        </a:solidFill>
                        <a:effectLst/>
                        <a:latin typeface="Exo 2 Medium Condensed" panose="00000606000000000000"/>
                      </a:endParaRPr>
                    </a:p>
                  </a:txBody>
                  <a:tcPr marL="6350" marR="6350" marT="6350" marB="0" anchor="ctr"/>
                </a:tc>
                <a:extLst>
                  <a:ext uri="{0D108BD9-81ED-4DB2-BD59-A6C34878D82A}">
                    <a16:rowId xmlns:a16="http://schemas.microsoft.com/office/drawing/2014/main" val="2566198051"/>
                  </a:ext>
                </a:extLst>
              </a:tr>
            </a:tbl>
          </a:graphicData>
        </a:graphic>
      </p:graphicFrame>
    </p:spTree>
    <p:extLst>
      <p:ext uri="{BB962C8B-B14F-4D97-AF65-F5344CB8AC3E}">
        <p14:creationId xmlns:p14="http://schemas.microsoft.com/office/powerpoint/2010/main" val="1094821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2A2692-A4D9-7340-9E89-04FD517A30B5}"/>
              </a:ext>
            </a:extLst>
          </p:cNvPr>
          <p:cNvSpPr/>
          <p:nvPr/>
        </p:nvSpPr>
        <p:spPr>
          <a:xfrm flipH="1">
            <a:off x="14997671" y="0"/>
            <a:ext cx="9382440" cy="1371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nvGrpSpPr>
          <p:cNvPr id="8" name="Group 7">
            <a:extLst>
              <a:ext uri="{FF2B5EF4-FFF2-40B4-BE49-F238E27FC236}">
                <a16:creationId xmlns:a16="http://schemas.microsoft.com/office/drawing/2014/main" id="{AC69C38D-78A3-BF4F-B50C-8C4E19D75276}"/>
              </a:ext>
            </a:extLst>
          </p:cNvPr>
          <p:cNvGrpSpPr/>
          <p:nvPr/>
        </p:nvGrpSpPr>
        <p:grpSpPr>
          <a:xfrm rot="5400000">
            <a:off x="8975930" y="6333812"/>
            <a:ext cx="13715998" cy="1048381"/>
            <a:chOff x="-3" y="5435546"/>
            <a:chExt cx="24387179" cy="2211182"/>
          </a:xfrm>
        </p:grpSpPr>
        <p:sp>
          <p:nvSpPr>
            <p:cNvPr id="9" name="Rectangle 8">
              <a:extLst>
                <a:ext uri="{FF2B5EF4-FFF2-40B4-BE49-F238E27FC236}">
                  <a16:creationId xmlns:a16="http://schemas.microsoft.com/office/drawing/2014/main" id="{13E5BE50-C9DF-A043-950C-B204C0B16559}"/>
                </a:ext>
              </a:extLst>
            </p:cNvPr>
            <p:cNvSpPr/>
            <p:nvPr/>
          </p:nvSpPr>
          <p:spPr>
            <a:xfrm rot="5400000">
              <a:off x="11876721" y="-5652447"/>
              <a:ext cx="633725" cy="24387174"/>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0" name="Rectangle 9">
              <a:extLst>
                <a:ext uri="{FF2B5EF4-FFF2-40B4-BE49-F238E27FC236}">
                  <a16:creationId xmlns:a16="http://schemas.microsoft.com/office/drawing/2014/main" id="{D03866B5-22EC-9D4F-9E4E-49B500AF0E27}"/>
                </a:ext>
              </a:extLst>
            </p:cNvPr>
            <p:cNvSpPr/>
            <p:nvPr/>
          </p:nvSpPr>
          <p:spPr>
            <a:xfrm rot="5400000">
              <a:off x="11876726" y="-6441178"/>
              <a:ext cx="633725" cy="24387174"/>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1" name="Rectangle 10">
              <a:extLst>
                <a:ext uri="{FF2B5EF4-FFF2-40B4-BE49-F238E27FC236}">
                  <a16:creationId xmlns:a16="http://schemas.microsoft.com/office/drawing/2014/main" id="{720C7D3B-423A-6944-9BAB-4508E6996CEA}"/>
                </a:ext>
              </a:extLst>
            </p:cNvPr>
            <p:cNvSpPr/>
            <p:nvPr/>
          </p:nvSpPr>
          <p:spPr>
            <a:xfrm rot="5400000">
              <a:off x="11876726" y="-4863721"/>
              <a:ext cx="633725" cy="24387174"/>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sp>
        <p:nvSpPr>
          <p:cNvPr id="2" name="Slide Number Placeholder 1">
            <a:extLst>
              <a:ext uri="{FF2B5EF4-FFF2-40B4-BE49-F238E27FC236}">
                <a16:creationId xmlns:a16="http://schemas.microsoft.com/office/drawing/2014/main" id="{3E6424FA-DC7A-9B40-9E43-46DD462EB204}"/>
              </a:ext>
            </a:extLst>
          </p:cNvPr>
          <p:cNvSpPr>
            <a:spLocks noGrp="1"/>
          </p:cNvSpPr>
          <p:nvPr>
            <p:ph type="sldNum" sz="quarter" idx="12"/>
          </p:nvPr>
        </p:nvSpPr>
        <p:spPr/>
        <p:txBody>
          <a:bodyPr/>
          <a:lstStyle/>
          <a:p>
            <a:fld id="{2066355A-084C-D24E-9AD2-7E4FC41EA627}" type="slidenum">
              <a:rPr lang="en-US" smtClean="0"/>
              <a:t>6</a:t>
            </a:fld>
            <a:endParaRPr lang="en-US"/>
          </a:p>
        </p:txBody>
      </p:sp>
      <p:sp>
        <p:nvSpPr>
          <p:cNvPr id="14" name="TextBox 13">
            <a:extLst>
              <a:ext uri="{FF2B5EF4-FFF2-40B4-BE49-F238E27FC236}">
                <a16:creationId xmlns:a16="http://schemas.microsoft.com/office/drawing/2014/main" id="{41115E21-C324-DC11-37A0-C7BCA5B5AFF1}"/>
              </a:ext>
            </a:extLst>
          </p:cNvPr>
          <p:cNvSpPr txBox="1"/>
          <p:nvPr/>
        </p:nvSpPr>
        <p:spPr>
          <a:xfrm>
            <a:off x="1091521" y="1768171"/>
            <a:ext cx="13214503" cy="10877623"/>
          </a:xfrm>
          <a:prstGeom prst="rect">
            <a:avLst/>
          </a:prstGeom>
          <a:noFill/>
        </p:spPr>
        <p:txBody>
          <a:bodyPr wrap="square" lIns="0" tIns="0" rIns="0" bIns="0" rtlCol="0">
            <a:noAutofit/>
          </a:bodyPr>
          <a:lstStyle/>
          <a:p>
            <a:pPr>
              <a:spcAft>
                <a:spcPts val="2500"/>
              </a:spcAft>
            </a:pPr>
            <a:r>
              <a:rPr lang="en-US" sz="3200" b="1" u="sng">
                <a:latin typeface="Exo 2 Medium Condensed" pitchFamily="2" charset="77"/>
                <a:cs typeface="DINCond-Regular"/>
              </a:rPr>
              <a:t>ARCA Menards Series East &amp; West on CNBC &amp; FloRacing</a:t>
            </a:r>
          </a:p>
          <a:p>
            <a:pPr marL="457200" indent="-457200">
              <a:spcAft>
                <a:spcPts val="1500"/>
              </a:spcAft>
              <a:buFont typeface="Arial" panose="020B0604020202020204" pitchFamily="34" charset="0"/>
              <a:buChar char="•"/>
            </a:pPr>
            <a:r>
              <a:rPr lang="en-US" sz="3200">
                <a:latin typeface="Exo 2 Medium Condensed" pitchFamily="2" charset="77"/>
                <a:cs typeface="DINCond-Regular"/>
              </a:rPr>
              <a:t>ARCA Menards Series East &amp; West races to continue to air live on FloRacing.</a:t>
            </a:r>
          </a:p>
          <a:p>
            <a:pPr marL="457200" indent="-457200">
              <a:spcAft>
                <a:spcPts val="1500"/>
              </a:spcAft>
              <a:buFont typeface="Arial" panose="020B0604020202020204" pitchFamily="34" charset="0"/>
              <a:buChar char="•"/>
            </a:pPr>
            <a:r>
              <a:rPr lang="en-US" sz="3200">
                <a:latin typeface="Exo 2 Medium Condensed" pitchFamily="2" charset="77"/>
                <a:cs typeface="DINCond-Regular"/>
              </a:rPr>
              <a:t>Races will air on tape delay (approx. 1 week) on CNBC.  NBC Sports is shifting certain sports content to CNBC which offers weekend afternoon availability.</a:t>
            </a:r>
          </a:p>
          <a:p>
            <a:pPr>
              <a:spcAft>
                <a:spcPts val="2500"/>
              </a:spcAft>
            </a:pPr>
            <a:endParaRPr lang="en-US" sz="3800">
              <a:latin typeface="Exo 2 Medium Condensed" pitchFamily="2" charset="77"/>
              <a:cs typeface="DINCond-Regular"/>
            </a:endParaRPr>
          </a:p>
          <a:p>
            <a:pPr>
              <a:spcAft>
                <a:spcPts val="2500"/>
              </a:spcAft>
            </a:pPr>
            <a:endParaRPr lang="en-US" sz="3800">
              <a:latin typeface="Exo 2 Medium Condensed" pitchFamily="2" charset="77"/>
              <a:cs typeface="DINCond-Regular"/>
            </a:endParaRPr>
          </a:p>
          <a:p>
            <a:pPr>
              <a:spcAft>
                <a:spcPts val="2500"/>
              </a:spcAft>
            </a:pPr>
            <a:endParaRPr lang="en-US" sz="3800">
              <a:latin typeface="Exo 2 Medium Condensed" pitchFamily="2" charset="77"/>
              <a:cs typeface="DINCond-Regular"/>
            </a:endParaRPr>
          </a:p>
          <a:p>
            <a:pPr marL="0" marR="0" lvl="0" indent="0" algn="l" defTabSz="1219261" rtl="0" eaLnBrk="1" fontAlgn="auto" latinLnBrk="0" hangingPunct="1">
              <a:lnSpc>
                <a:spcPct val="100000"/>
              </a:lnSpc>
              <a:spcBef>
                <a:spcPts val="0"/>
              </a:spcBef>
              <a:spcAft>
                <a:spcPts val="2500"/>
              </a:spcAft>
              <a:buClrTx/>
              <a:buSzTx/>
              <a:buFontTx/>
              <a:buNone/>
              <a:tabLst/>
              <a:defRPr/>
            </a:pPr>
            <a:r>
              <a:rPr kumimoji="0" lang="en-US" sz="3200" b="1" i="0" u="sng" strike="noStrike" kern="1200" cap="none" spc="0" normalizeH="0" baseline="0" noProof="0">
                <a:ln>
                  <a:noFill/>
                </a:ln>
                <a:solidFill>
                  <a:prstClr val="black"/>
                </a:solidFill>
                <a:effectLst/>
                <a:uLnTx/>
                <a:uFillTx/>
                <a:latin typeface="Exo 2 Medium Condensed" pitchFamily="2" charset="77"/>
                <a:ea typeface="+mn-ea"/>
                <a:cs typeface="DINCond-Regular"/>
              </a:rPr>
              <a:t>ARCA Menards Series on MRN &amp; SiriusXM</a:t>
            </a:r>
          </a:p>
          <a:p>
            <a:pPr marL="457200" marR="0" lvl="0" indent="-457200" algn="l" defTabSz="1219261" rtl="0" eaLnBrk="1" fontAlgn="auto" latinLnBrk="0" hangingPunct="1">
              <a:lnSpc>
                <a:spcPct val="100000"/>
              </a:lnSpc>
              <a:spcBef>
                <a:spcPts val="0"/>
              </a:spcBef>
              <a:spcAft>
                <a:spcPts val="150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Exo 2 Medium Condensed" pitchFamily="2" charset="77"/>
                <a:ea typeface="+mn-ea"/>
                <a:cs typeface="DINCond-Regular"/>
              </a:rPr>
              <a:t>13 ARCA Menards Series races and 2 ARCA Menards Series West races will air live on MRN Radio platforms.</a:t>
            </a:r>
          </a:p>
          <a:p>
            <a:pPr marL="457200" marR="0" lvl="0" indent="-457200" algn="l" defTabSz="1219261" rtl="0" eaLnBrk="1" fontAlgn="auto" latinLnBrk="0" hangingPunct="1">
              <a:lnSpc>
                <a:spcPct val="100000"/>
              </a:lnSpc>
              <a:spcBef>
                <a:spcPts val="0"/>
              </a:spcBef>
              <a:spcAft>
                <a:spcPts val="1500"/>
              </a:spcAft>
              <a:buClrTx/>
              <a:buSzTx/>
              <a:buFont typeface="Arial" panose="020B0604020202020204" pitchFamily="34" charset="0"/>
              <a:buChar char="•"/>
              <a:tabLst/>
              <a:defRPr/>
            </a:pPr>
            <a:r>
              <a:rPr lang="en-US" sz="3200">
                <a:solidFill>
                  <a:prstClr val="black"/>
                </a:solidFill>
                <a:latin typeface="Exo 2 Medium Condensed" pitchFamily="2" charset="77"/>
                <a:cs typeface="DINCond-Regular"/>
              </a:rPr>
              <a:t>All races will also be carried live on SiriusXM in the sports channel tier.</a:t>
            </a:r>
            <a:endParaRPr kumimoji="0" lang="en-US" sz="3200" b="0" i="0" u="none" strike="noStrike" kern="1200" cap="none" spc="0" normalizeH="0" baseline="0" noProof="0">
              <a:ln>
                <a:noFill/>
              </a:ln>
              <a:solidFill>
                <a:prstClr val="black"/>
              </a:solidFill>
              <a:effectLst/>
              <a:uLnTx/>
              <a:uFillTx/>
              <a:latin typeface="Exo 2 Medium Condensed" pitchFamily="2" charset="77"/>
              <a:ea typeface="+mn-ea"/>
              <a:cs typeface="DINCond-Regular"/>
            </a:endParaRPr>
          </a:p>
          <a:p>
            <a:pPr>
              <a:spcAft>
                <a:spcPts val="2500"/>
              </a:spcAft>
            </a:pPr>
            <a:endParaRPr lang="en-US" sz="3800">
              <a:latin typeface="Exo 2 Medium Condensed" pitchFamily="2" charset="77"/>
              <a:cs typeface="DINCond-Regular"/>
            </a:endParaRPr>
          </a:p>
          <a:p>
            <a:pPr>
              <a:spcAft>
                <a:spcPts val="2500"/>
              </a:spcAft>
            </a:pPr>
            <a:endParaRPr lang="en-US" sz="3800">
              <a:latin typeface="Exo 2 Medium Condensed" pitchFamily="2" charset="77"/>
              <a:cs typeface="DINCond-Regular"/>
            </a:endParaRPr>
          </a:p>
          <a:p>
            <a:pPr>
              <a:spcAft>
                <a:spcPts val="2500"/>
              </a:spcAft>
            </a:pPr>
            <a:endParaRPr lang="en-US" sz="3800">
              <a:latin typeface="Exo 2 Medium Condensed" pitchFamily="2" charset="77"/>
              <a:cs typeface="DINCond-Regular"/>
            </a:endParaRPr>
          </a:p>
          <a:p>
            <a:pPr>
              <a:spcAft>
                <a:spcPts val="2500"/>
              </a:spcAft>
            </a:pPr>
            <a:endParaRPr lang="en-US" sz="3800">
              <a:latin typeface="Exo 2 Medium Condensed" pitchFamily="2" charset="77"/>
              <a:cs typeface="DINCond-Regular"/>
            </a:endParaRPr>
          </a:p>
          <a:p>
            <a:pPr>
              <a:spcAft>
                <a:spcPts val="2500"/>
              </a:spcAft>
            </a:pPr>
            <a:endParaRPr lang="en-US" sz="3800">
              <a:latin typeface="Exo 2 Medium Condensed" pitchFamily="2" charset="77"/>
              <a:cs typeface="DINCond-Regular"/>
            </a:endParaRPr>
          </a:p>
          <a:p>
            <a:pPr>
              <a:spcAft>
                <a:spcPts val="2500"/>
              </a:spcAft>
            </a:pPr>
            <a:endParaRPr lang="en-US" sz="3800">
              <a:latin typeface="Exo 2 Medium Condensed" pitchFamily="2" charset="77"/>
              <a:cs typeface="DINCond-Regular"/>
            </a:endParaRPr>
          </a:p>
          <a:p>
            <a:pPr>
              <a:spcAft>
                <a:spcPts val="2500"/>
              </a:spcAft>
            </a:pPr>
            <a:endParaRPr lang="en-US" sz="3800">
              <a:latin typeface="Exo 2 Medium Condensed" pitchFamily="2" charset="77"/>
              <a:cs typeface="DINCond-Regular"/>
            </a:endParaRPr>
          </a:p>
          <a:p>
            <a:pPr>
              <a:lnSpc>
                <a:spcPts val="5300"/>
              </a:lnSpc>
              <a:spcAft>
                <a:spcPts val="2500"/>
              </a:spcAft>
            </a:pPr>
            <a:endParaRPr lang="en-US" sz="3800">
              <a:latin typeface="Exo 2 Medium Condensed" pitchFamily="2" charset="77"/>
              <a:cs typeface="DINCond-Regular"/>
            </a:endParaRPr>
          </a:p>
        </p:txBody>
      </p:sp>
      <p:sp>
        <p:nvSpPr>
          <p:cNvPr id="16" name="TextBox 15">
            <a:extLst>
              <a:ext uri="{FF2B5EF4-FFF2-40B4-BE49-F238E27FC236}">
                <a16:creationId xmlns:a16="http://schemas.microsoft.com/office/drawing/2014/main" id="{F61BA815-99EE-21E0-3615-46F413FF4418}"/>
              </a:ext>
            </a:extLst>
          </p:cNvPr>
          <p:cNvSpPr txBox="1"/>
          <p:nvPr/>
        </p:nvSpPr>
        <p:spPr>
          <a:xfrm>
            <a:off x="17236660" y="5886042"/>
            <a:ext cx="6278248" cy="2759194"/>
          </a:xfrm>
          <a:prstGeom prst="rect">
            <a:avLst/>
          </a:prstGeom>
          <a:noFill/>
        </p:spPr>
        <p:txBody>
          <a:bodyPr vert="horz" wrap="square" lIns="0" tIns="0" rIns="0" bIns="0" rtlCol="0" anchor="t" anchorCtr="0">
            <a:noAutofit/>
          </a:bodyPr>
          <a:lstStyle/>
          <a:p>
            <a:pPr>
              <a:lnSpc>
                <a:spcPts val="6600"/>
              </a:lnSpc>
            </a:pPr>
            <a:r>
              <a:rPr lang="en-US" sz="5500" b="1">
                <a:solidFill>
                  <a:srgbClr val="FEEF01"/>
                </a:solidFill>
                <a:latin typeface="Exo Black" panose="02000503000000000000" pitchFamily="2" charset="77"/>
                <a:ea typeface="Geared Slab" pitchFamily="2" charset="77"/>
                <a:cs typeface="Venera"/>
              </a:rPr>
              <a:t>2023 Broadcast Plans</a:t>
            </a:r>
          </a:p>
        </p:txBody>
      </p:sp>
      <p:pic>
        <p:nvPicPr>
          <p:cNvPr id="6" name="Picture 5" descr="MRN Honored with 14 NMPA Awards - MRN - Motor Racing Network">
            <a:extLst>
              <a:ext uri="{FF2B5EF4-FFF2-40B4-BE49-F238E27FC236}">
                <a16:creationId xmlns:a16="http://schemas.microsoft.com/office/drawing/2014/main" id="{31822322-C0D1-AD6C-3D26-CA93ED4B2B92}"/>
              </a:ext>
            </a:extLst>
          </p:cNvPr>
          <p:cNvPicPr/>
          <p:nvPr/>
        </p:nvPicPr>
        <p:blipFill rotWithShape="1">
          <a:blip r:embed="rId3" cstate="print">
            <a:extLst>
              <a:ext uri="{28A0092B-C50C-407E-A947-70E740481C1C}">
                <a14:useLocalDpi xmlns:a14="http://schemas.microsoft.com/office/drawing/2010/main" val="0"/>
              </a:ext>
            </a:extLst>
          </a:blip>
          <a:srcRect l="10185" t="26042" r="10182" b="25926"/>
          <a:stretch/>
        </p:blipFill>
        <p:spPr bwMode="auto">
          <a:xfrm>
            <a:off x="1091520" y="9798908"/>
            <a:ext cx="2604313" cy="1008055"/>
          </a:xfrm>
          <a:prstGeom prst="rect">
            <a:avLst/>
          </a:prstGeom>
          <a:noFill/>
          <a:ln>
            <a:noFill/>
          </a:ln>
          <a:extLst>
            <a:ext uri="{53640926-AAD7-44D8-BBD7-CCE9431645EC}">
              <a14:shadowObscured xmlns:a14="http://schemas.microsoft.com/office/drawing/2010/main"/>
            </a:ext>
          </a:extLst>
        </p:spPr>
      </p:pic>
      <p:pic>
        <p:nvPicPr>
          <p:cNvPr id="2050" name="Picture 2" descr="Download Sirius XM Radio (Sirius XM Satellite Radio) Logo in SVG Vector or  PNG File Format - Logo.wine">
            <a:extLst>
              <a:ext uri="{FF2B5EF4-FFF2-40B4-BE49-F238E27FC236}">
                <a16:creationId xmlns:a16="http://schemas.microsoft.com/office/drawing/2014/main" id="{0D68489A-A069-61DA-057C-5728559608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9325" y="9005476"/>
            <a:ext cx="3892377" cy="25949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NBC – Logos Download">
            <a:extLst>
              <a:ext uri="{FF2B5EF4-FFF2-40B4-BE49-F238E27FC236}">
                <a16:creationId xmlns:a16="http://schemas.microsoft.com/office/drawing/2014/main" id="{430B8AC9-A001-2928-D735-D460F529B4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1520" y="4507620"/>
            <a:ext cx="4364475" cy="683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662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B659FE-D288-B67E-BEB1-DDF99BE11AFF}"/>
              </a:ext>
            </a:extLst>
          </p:cNvPr>
          <p:cNvPicPr>
            <a:picLocks noChangeAspect="1"/>
          </p:cNvPicPr>
          <p:nvPr/>
        </p:nvPicPr>
        <p:blipFill>
          <a:blip r:embed="rId3"/>
          <a:srcRect l="25" r="25"/>
          <a:stretch/>
        </p:blipFill>
        <p:spPr>
          <a:xfrm>
            <a:off x="1" y="0"/>
            <a:ext cx="24387174" cy="13724512"/>
          </a:xfrm>
          <a:prstGeom prst="rect">
            <a:avLst/>
          </a:prstGeom>
        </p:spPr>
      </p:pic>
      <p:sp>
        <p:nvSpPr>
          <p:cNvPr id="10" name="Rectangle 9">
            <a:extLst>
              <a:ext uri="{FF2B5EF4-FFF2-40B4-BE49-F238E27FC236}">
                <a16:creationId xmlns:a16="http://schemas.microsoft.com/office/drawing/2014/main" id="{E3CD7247-09D1-BF4D-8BB6-268BFEF3F205}"/>
              </a:ext>
            </a:extLst>
          </p:cNvPr>
          <p:cNvSpPr/>
          <p:nvPr/>
        </p:nvSpPr>
        <p:spPr>
          <a:xfrm rot="10800000">
            <a:off x="1617047" y="1"/>
            <a:ext cx="633725" cy="13715999"/>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6D7FBA6-B878-5F44-84DC-32E493ACEECE}"/>
              </a:ext>
            </a:extLst>
          </p:cNvPr>
          <p:cNvSpPr/>
          <p:nvPr/>
        </p:nvSpPr>
        <p:spPr>
          <a:xfrm rot="10800000">
            <a:off x="2405778" y="4"/>
            <a:ext cx="633725" cy="13715999"/>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DBAEBD5-2B8F-324F-9BA9-8FD2F591CD47}"/>
              </a:ext>
            </a:extLst>
          </p:cNvPr>
          <p:cNvSpPr/>
          <p:nvPr/>
        </p:nvSpPr>
        <p:spPr>
          <a:xfrm rot="10800000">
            <a:off x="828321" y="4"/>
            <a:ext cx="633725" cy="13715999"/>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0D22820-BF87-4B32-F02A-8AEE9D2D25C5}"/>
              </a:ext>
            </a:extLst>
          </p:cNvPr>
          <p:cNvSpPr txBox="1"/>
          <p:nvPr/>
        </p:nvSpPr>
        <p:spPr>
          <a:xfrm>
            <a:off x="3848764" y="2337865"/>
            <a:ext cx="14971283" cy="892075"/>
          </a:xfrm>
          <a:prstGeom prst="rect">
            <a:avLst/>
          </a:prstGeom>
          <a:noFill/>
        </p:spPr>
        <p:txBody>
          <a:bodyPr vert="horz" wrap="square" lIns="0" tIns="0" rIns="0" bIns="0" rtlCol="0" anchor="t" anchorCtr="0">
            <a:noAutofit/>
          </a:bodyPr>
          <a:lstStyle/>
          <a:p>
            <a:pPr>
              <a:lnSpc>
                <a:spcPts val="7500"/>
              </a:lnSpc>
            </a:pPr>
            <a:r>
              <a:rPr lang="en-US" sz="7000" spc="600">
                <a:solidFill>
                  <a:schemeClr val="bg1"/>
                </a:solidFill>
                <a:latin typeface="Exo 2 Medium Expanded" pitchFamily="2" charset="77"/>
                <a:ea typeface="Geared Slab" pitchFamily="2" charset="77"/>
                <a:cs typeface="Venera"/>
              </a:rPr>
              <a:t>2023 BROADCAST </a:t>
            </a:r>
          </a:p>
          <a:p>
            <a:pPr>
              <a:lnSpc>
                <a:spcPts val="7500"/>
              </a:lnSpc>
            </a:pPr>
            <a:r>
              <a:rPr lang="en-US" sz="7000" spc="600">
                <a:solidFill>
                  <a:schemeClr val="bg1"/>
                </a:solidFill>
                <a:latin typeface="Exo 2 Medium Expanded" pitchFamily="2" charset="77"/>
                <a:ea typeface="Geared Slab" pitchFamily="2" charset="77"/>
                <a:cs typeface="Venera"/>
              </a:rPr>
              <a:t>FLO RACING</a:t>
            </a:r>
          </a:p>
        </p:txBody>
      </p:sp>
      <p:sp>
        <p:nvSpPr>
          <p:cNvPr id="5" name="TextBox 4">
            <a:extLst>
              <a:ext uri="{FF2B5EF4-FFF2-40B4-BE49-F238E27FC236}">
                <a16:creationId xmlns:a16="http://schemas.microsoft.com/office/drawing/2014/main" id="{33CC4F12-FE88-9F9D-C1EC-689434B34C56}"/>
              </a:ext>
            </a:extLst>
          </p:cNvPr>
          <p:cNvSpPr txBox="1"/>
          <p:nvPr/>
        </p:nvSpPr>
        <p:spPr>
          <a:xfrm>
            <a:off x="3848763" y="4586988"/>
            <a:ext cx="15481281" cy="1516632"/>
          </a:xfrm>
          <a:prstGeom prst="rect">
            <a:avLst/>
          </a:prstGeom>
          <a:noFill/>
        </p:spPr>
        <p:txBody>
          <a:bodyPr wrap="square" lIns="0" tIns="0" rIns="0" bIns="0" rtlCol="0">
            <a:noAutofit/>
          </a:bodyPr>
          <a:lstStyle/>
          <a:p>
            <a:pPr>
              <a:lnSpc>
                <a:spcPts val="4500"/>
              </a:lnSpc>
              <a:spcAft>
                <a:spcPts val="1300"/>
              </a:spcAft>
            </a:pPr>
            <a:r>
              <a:rPr lang="en-US" sz="4200" b="1">
                <a:solidFill>
                  <a:srgbClr val="FEEF01"/>
                </a:solidFill>
                <a:latin typeface="Exo 2 Extra Bold Expanded" pitchFamily="2" charset="77"/>
                <a:cs typeface="DINCond-Regular"/>
              </a:rPr>
              <a:t>DAN BARKER</a:t>
            </a:r>
            <a:br>
              <a:rPr lang="en-US" sz="4000">
                <a:solidFill>
                  <a:schemeClr val="bg1"/>
                </a:solidFill>
                <a:latin typeface="Exo 2 Condensed" pitchFamily="2" charset="77"/>
                <a:cs typeface="DINCond-Regular"/>
              </a:rPr>
            </a:br>
            <a:r>
              <a:rPr lang="en-US" sz="4000">
                <a:solidFill>
                  <a:schemeClr val="bg1"/>
                </a:solidFill>
                <a:latin typeface="Exo 2 Condensed" pitchFamily="2" charset="77"/>
                <a:cs typeface="DINCond-Regular"/>
              </a:rPr>
              <a:t>Managing Director, Direct to Consumer</a:t>
            </a:r>
          </a:p>
          <a:p>
            <a:pPr>
              <a:lnSpc>
                <a:spcPts val="4500"/>
              </a:lnSpc>
              <a:spcAft>
                <a:spcPts val="1300"/>
              </a:spcAft>
            </a:pPr>
            <a:r>
              <a:rPr lang="en-US" sz="4000">
                <a:solidFill>
                  <a:schemeClr val="bg1"/>
                </a:solidFill>
                <a:latin typeface="Exo 2 Condensed" pitchFamily="2" charset="77"/>
                <a:cs typeface="DINCond-Regular"/>
              </a:rPr>
              <a:t>NASCAR</a:t>
            </a:r>
          </a:p>
        </p:txBody>
      </p:sp>
    </p:spTree>
    <p:extLst>
      <p:ext uri="{BB962C8B-B14F-4D97-AF65-F5344CB8AC3E}">
        <p14:creationId xmlns:p14="http://schemas.microsoft.com/office/powerpoint/2010/main" val="441455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C33C9C-CD5A-036D-1CBF-FA3BD52DEF42}"/>
              </a:ext>
            </a:extLst>
          </p:cNvPr>
          <p:cNvPicPr>
            <a:picLocks noChangeAspect="1"/>
          </p:cNvPicPr>
          <p:nvPr/>
        </p:nvPicPr>
        <p:blipFill>
          <a:blip r:embed="rId3"/>
          <a:srcRect l="25" r="25"/>
          <a:stretch/>
        </p:blipFill>
        <p:spPr>
          <a:xfrm>
            <a:off x="1" y="0"/>
            <a:ext cx="24387174" cy="13724512"/>
          </a:xfrm>
          <a:prstGeom prst="rect">
            <a:avLst/>
          </a:prstGeom>
        </p:spPr>
      </p:pic>
      <p:sp>
        <p:nvSpPr>
          <p:cNvPr id="10" name="Rectangle 9">
            <a:extLst>
              <a:ext uri="{FF2B5EF4-FFF2-40B4-BE49-F238E27FC236}">
                <a16:creationId xmlns:a16="http://schemas.microsoft.com/office/drawing/2014/main" id="{E3CD7247-09D1-BF4D-8BB6-268BFEF3F205}"/>
              </a:ext>
            </a:extLst>
          </p:cNvPr>
          <p:cNvSpPr/>
          <p:nvPr/>
        </p:nvSpPr>
        <p:spPr>
          <a:xfrm rot="10800000">
            <a:off x="1617047" y="1"/>
            <a:ext cx="633725" cy="13715999"/>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6D7FBA6-B878-5F44-84DC-32E493ACEECE}"/>
              </a:ext>
            </a:extLst>
          </p:cNvPr>
          <p:cNvSpPr/>
          <p:nvPr/>
        </p:nvSpPr>
        <p:spPr>
          <a:xfrm rot="10800000">
            <a:off x="2405778" y="4"/>
            <a:ext cx="633725" cy="13715999"/>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DBAEBD5-2B8F-324F-9BA9-8FD2F591CD47}"/>
              </a:ext>
            </a:extLst>
          </p:cNvPr>
          <p:cNvSpPr/>
          <p:nvPr/>
        </p:nvSpPr>
        <p:spPr>
          <a:xfrm rot="10800000">
            <a:off x="828321" y="4"/>
            <a:ext cx="633725" cy="13715999"/>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B533BE4-8E8E-9201-9FDD-88B6CB26E708}"/>
              </a:ext>
            </a:extLst>
          </p:cNvPr>
          <p:cNvSpPr txBox="1"/>
          <p:nvPr/>
        </p:nvSpPr>
        <p:spPr>
          <a:xfrm>
            <a:off x="3848764" y="2337865"/>
            <a:ext cx="14971283" cy="892075"/>
          </a:xfrm>
          <a:prstGeom prst="rect">
            <a:avLst/>
          </a:prstGeom>
          <a:noFill/>
        </p:spPr>
        <p:txBody>
          <a:bodyPr vert="horz" wrap="square" lIns="0" tIns="0" rIns="0" bIns="0" rtlCol="0" anchor="t" anchorCtr="0">
            <a:noAutofit/>
          </a:bodyPr>
          <a:lstStyle/>
          <a:p>
            <a:pPr>
              <a:lnSpc>
                <a:spcPts val="7500"/>
              </a:lnSpc>
            </a:pPr>
            <a:r>
              <a:rPr lang="en-US" sz="7000" spc="600">
                <a:solidFill>
                  <a:schemeClr val="bg1"/>
                </a:solidFill>
                <a:latin typeface="Exo 2 Medium Expanded" pitchFamily="2" charset="77"/>
                <a:ea typeface="Geared Slab" pitchFamily="2" charset="77"/>
                <a:cs typeface="Venera"/>
              </a:rPr>
              <a:t>2023 LICENSING</a:t>
            </a:r>
            <a:br>
              <a:rPr lang="en-US" sz="7000" spc="600">
                <a:solidFill>
                  <a:schemeClr val="bg1"/>
                </a:solidFill>
                <a:latin typeface="Exo 2 Medium Expanded" pitchFamily="2" charset="77"/>
                <a:ea typeface="Geared Slab" pitchFamily="2" charset="77"/>
                <a:cs typeface="Venera"/>
              </a:rPr>
            </a:br>
            <a:r>
              <a:rPr lang="en-US" sz="7000" spc="600">
                <a:solidFill>
                  <a:schemeClr val="bg1"/>
                </a:solidFill>
                <a:latin typeface="Exo 2 Medium Expanded" pitchFamily="2" charset="77"/>
                <a:ea typeface="Geared Slab" pitchFamily="2" charset="77"/>
                <a:cs typeface="Venera"/>
              </a:rPr>
              <a:t>&amp; VIDEO POLICY</a:t>
            </a:r>
          </a:p>
          <a:p>
            <a:pPr>
              <a:lnSpc>
                <a:spcPts val="7500"/>
              </a:lnSpc>
            </a:pPr>
            <a:endParaRPr lang="en-US" sz="7000" spc="600">
              <a:solidFill>
                <a:schemeClr val="bg1"/>
              </a:solidFill>
              <a:latin typeface="Exo 2 Medium Expanded" pitchFamily="2" charset="77"/>
              <a:ea typeface="Geared Slab" pitchFamily="2" charset="77"/>
              <a:cs typeface="Venera"/>
            </a:endParaRPr>
          </a:p>
        </p:txBody>
      </p:sp>
      <p:sp>
        <p:nvSpPr>
          <p:cNvPr id="6" name="TextBox 5">
            <a:extLst>
              <a:ext uri="{FF2B5EF4-FFF2-40B4-BE49-F238E27FC236}">
                <a16:creationId xmlns:a16="http://schemas.microsoft.com/office/drawing/2014/main" id="{49510E17-54B5-F042-C996-BA4D7A3E2918}"/>
              </a:ext>
            </a:extLst>
          </p:cNvPr>
          <p:cNvSpPr txBox="1"/>
          <p:nvPr/>
        </p:nvSpPr>
        <p:spPr>
          <a:xfrm>
            <a:off x="3848762" y="4586988"/>
            <a:ext cx="15481281" cy="1565059"/>
          </a:xfrm>
          <a:prstGeom prst="rect">
            <a:avLst/>
          </a:prstGeom>
          <a:noFill/>
        </p:spPr>
        <p:txBody>
          <a:bodyPr wrap="square" lIns="0" tIns="0" rIns="0" bIns="0" rtlCol="0">
            <a:noAutofit/>
          </a:bodyPr>
          <a:lstStyle/>
          <a:p>
            <a:pPr>
              <a:lnSpc>
                <a:spcPts val="4500"/>
              </a:lnSpc>
              <a:spcAft>
                <a:spcPts val="1300"/>
              </a:spcAft>
            </a:pPr>
            <a:r>
              <a:rPr lang="en-US" sz="4200" b="1">
                <a:solidFill>
                  <a:srgbClr val="FEEF01"/>
                </a:solidFill>
                <a:latin typeface="Exo 2 Extra Bold Expanded" pitchFamily="2" charset="77"/>
                <a:cs typeface="DINCond-Regular"/>
              </a:rPr>
              <a:t>JOE KELLY</a:t>
            </a:r>
            <a:br>
              <a:rPr lang="en-US" sz="4000">
                <a:solidFill>
                  <a:schemeClr val="bg1"/>
                </a:solidFill>
                <a:latin typeface="Exo 2 Condensed" pitchFamily="2" charset="77"/>
                <a:cs typeface="DINCond-Regular"/>
              </a:rPr>
            </a:br>
            <a:r>
              <a:rPr lang="en-US" sz="4000">
                <a:solidFill>
                  <a:schemeClr val="bg1"/>
                </a:solidFill>
                <a:latin typeface="Exo 2 Condensed" pitchFamily="2" charset="77"/>
                <a:cs typeface="DINCond-Regular"/>
              </a:rPr>
              <a:t>Access &amp; Production Coordinator, Library &amp; Licensing </a:t>
            </a:r>
          </a:p>
          <a:p>
            <a:pPr>
              <a:lnSpc>
                <a:spcPts val="4500"/>
              </a:lnSpc>
              <a:spcAft>
                <a:spcPts val="1300"/>
              </a:spcAft>
            </a:pPr>
            <a:r>
              <a:rPr lang="en-US" sz="4000">
                <a:solidFill>
                  <a:schemeClr val="bg1"/>
                </a:solidFill>
                <a:latin typeface="Exo 2 Condensed" pitchFamily="2" charset="77"/>
                <a:cs typeface="DINCond-Regular"/>
              </a:rPr>
              <a:t>NASCAR</a:t>
            </a:r>
          </a:p>
        </p:txBody>
      </p:sp>
    </p:spTree>
    <p:extLst>
      <p:ext uri="{BB962C8B-B14F-4D97-AF65-F5344CB8AC3E}">
        <p14:creationId xmlns:p14="http://schemas.microsoft.com/office/powerpoint/2010/main" val="2377903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223D7A-7ABD-106F-B444-9AD20AD92A8E}"/>
              </a:ext>
            </a:extLst>
          </p:cNvPr>
          <p:cNvSpPr/>
          <p:nvPr/>
        </p:nvSpPr>
        <p:spPr>
          <a:xfrm flipH="1">
            <a:off x="14960599" y="0"/>
            <a:ext cx="9426575" cy="1371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nvGrpSpPr>
          <p:cNvPr id="8" name="Group 7">
            <a:extLst>
              <a:ext uri="{FF2B5EF4-FFF2-40B4-BE49-F238E27FC236}">
                <a16:creationId xmlns:a16="http://schemas.microsoft.com/office/drawing/2014/main" id="{AC69C38D-78A3-BF4F-B50C-8C4E19D75276}"/>
              </a:ext>
            </a:extLst>
          </p:cNvPr>
          <p:cNvGrpSpPr/>
          <p:nvPr/>
        </p:nvGrpSpPr>
        <p:grpSpPr>
          <a:xfrm rot="5400000">
            <a:off x="8975930" y="6333812"/>
            <a:ext cx="13715998" cy="1048381"/>
            <a:chOff x="-3" y="5435546"/>
            <a:chExt cx="24387179" cy="2211182"/>
          </a:xfrm>
        </p:grpSpPr>
        <p:sp>
          <p:nvSpPr>
            <p:cNvPr id="9" name="Rectangle 8">
              <a:extLst>
                <a:ext uri="{FF2B5EF4-FFF2-40B4-BE49-F238E27FC236}">
                  <a16:creationId xmlns:a16="http://schemas.microsoft.com/office/drawing/2014/main" id="{13E5BE50-C9DF-A043-950C-B204C0B16559}"/>
                </a:ext>
              </a:extLst>
            </p:cNvPr>
            <p:cNvSpPr/>
            <p:nvPr/>
          </p:nvSpPr>
          <p:spPr>
            <a:xfrm rot="5400000">
              <a:off x="11876721" y="-5652447"/>
              <a:ext cx="633725" cy="24387174"/>
            </a:xfrm>
            <a:prstGeom prst="rect">
              <a:avLst/>
            </a:prstGeom>
            <a:solidFill>
              <a:srgbClr val="F5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0" name="Rectangle 9">
              <a:extLst>
                <a:ext uri="{FF2B5EF4-FFF2-40B4-BE49-F238E27FC236}">
                  <a16:creationId xmlns:a16="http://schemas.microsoft.com/office/drawing/2014/main" id="{D03866B5-22EC-9D4F-9E4E-49B500AF0E27}"/>
                </a:ext>
              </a:extLst>
            </p:cNvPr>
            <p:cNvSpPr/>
            <p:nvPr/>
          </p:nvSpPr>
          <p:spPr>
            <a:xfrm rot="5400000">
              <a:off x="11876726" y="-6441178"/>
              <a:ext cx="633725" cy="24387174"/>
            </a:xfrm>
            <a:prstGeom prst="rect">
              <a:avLst/>
            </a:prstGeom>
            <a:solidFill>
              <a:srgbClr val="FEE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sp>
          <p:nvSpPr>
            <p:cNvPr id="11" name="Rectangle 10">
              <a:extLst>
                <a:ext uri="{FF2B5EF4-FFF2-40B4-BE49-F238E27FC236}">
                  <a16:creationId xmlns:a16="http://schemas.microsoft.com/office/drawing/2014/main" id="{720C7D3B-423A-6944-9BAB-4508E6996CEA}"/>
                </a:ext>
              </a:extLst>
            </p:cNvPr>
            <p:cNvSpPr/>
            <p:nvPr/>
          </p:nvSpPr>
          <p:spPr>
            <a:xfrm rot="5400000">
              <a:off x="11876726" y="-4863721"/>
              <a:ext cx="633725" cy="24387174"/>
            </a:xfrm>
            <a:prstGeom prst="rect">
              <a:avLst/>
            </a:prstGeom>
            <a:solidFill>
              <a:srgbClr val="E13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EF01"/>
                </a:solidFill>
              </a:endParaRPr>
            </a:p>
          </p:txBody>
        </p:sp>
      </p:grpSp>
      <p:sp>
        <p:nvSpPr>
          <p:cNvPr id="2" name="Slide Number Placeholder 1">
            <a:extLst>
              <a:ext uri="{FF2B5EF4-FFF2-40B4-BE49-F238E27FC236}">
                <a16:creationId xmlns:a16="http://schemas.microsoft.com/office/drawing/2014/main" id="{3E6424FA-DC7A-9B40-9E43-46DD462EB204}"/>
              </a:ext>
            </a:extLst>
          </p:cNvPr>
          <p:cNvSpPr>
            <a:spLocks noGrp="1"/>
          </p:cNvSpPr>
          <p:nvPr>
            <p:ph type="sldNum" sz="quarter" idx="12"/>
          </p:nvPr>
        </p:nvSpPr>
        <p:spPr/>
        <p:txBody>
          <a:bodyPr/>
          <a:lstStyle/>
          <a:p>
            <a:fld id="{2066355A-084C-D24E-9AD2-7E4FC41EA627}" type="slidenum">
              <a:rPr lang="en-US" smtClean="0"/>
              <a:t>9</a:t>
            </a:fld>
            <a:endParaRPr lang="en-US"/>
          </a:p>
        </p:txBody>
      </p:sp>
      <p:sp>
        <p:nvSpPr>
          <p:cNvPr id="13" name="TextBox 12">
            <a:extLst>
              <a:ext uri="{FF2B5EF4-FFF2-40B4-BE49-F238E27FC236}">
                <a16:creationId xmlns:a16="http://schemas.microsoft.com/office/drawing/2014/main" id="{4E9A0F6E-E735-1091-85F4-BA977A3DE2F1}"/>
              </a:ext>
            </a:extLst>
          </p:cNvPr>
          <p:cNvSpPr txBox="1"/>
          <p:nvPr/>
        </p:nvSpPr>
        <p:spPr>
          <a:xfrm>
            <a:off x="17053779" y="6131951"/>
            <a:ext cx="7106381" cy="1452095"/>
          </a:xfrm>
          <a:prstGeom prst="rect">
            <a:avLst/>
          </a:prstGeom>
          <a:noFill/>
        </p:spPr>
        <p:txBody>
          <a:bodyPr vert="horz" wrap="square" lIns="0" tIns="0" rIns="0" bIns="0" rtlCol="0" anchor="t" anchorCtr="0">
            <a:noAutofit/>
          </a:bodyPr>
          <a:lstStyle/>
          <a:p>
            <a:pPr>
              <a:lnSpc>
                <a:spcPts val="6600"/>
              </a:lnSpc>
            </a:pPr>
            <a:r>
              <a:rPr lang="en-US" sz="5500" b="1">
                <a:solidFill>
                  <a:srgbClr val="FEEF01"/>
                </a:solidFill>
                <a:latin typeface="Exo Black" panose="02000503000000000000" pitchFamily="2" charset="77"/>
                <a:ea typeface="Geared Slab" pitchFamily="2" charset="77"/>
                <a:cs typeface="Venera"/>
              </a:rPr>
              <a:t>ACCESS &amp; ​LICENSING​</a:t>
            </a:r>
          </a:p>
          <a:p>
            <a:pPr>
              <a:lnSpc>
                <a:spcPts val="6600"/>
              </a:lnSpc>
            </a:pPr>
            <a:r>
              <a:rPr lang="en-US" sz="5500" b="1">
                <a:solidFill>
                  <a:srgbClr val="FEEF01"/>
                </a:solidFill>
                <a:latin typeface="Exo Black" panose="02000503000000000000" pitchFamily="2" charset="77"/>
                <a:ea typeface="Geared Slab" pitchFamily="2" charset="77"/>
                <a:cs typeface="Venera"/>
              </a:rPr>
              <a:t>POLICY​</a:t>
            </a:r>
          </a:p>
        </p:txBody>
      </p:sp>
      <p:sp>
        <p:nvSpPr>
          <p:cNvPr id="14" name="TextBox 13">
            <a:extLst>
              <a:ext uri="{FF2B5EF4-FFF2-40B4-BE49-F238E27FC236}">
                <a16:creationId xmlns:a16="http://schemas.microsoft.com/office/drawing/2014/main" id="{41115E21-C324-DC11-37A0-C7BCA5B5AFF1}"/>
              </a:ext>
            </a:extLst>
          </p:cNvPr>
          <p:cNvSpPr txBox="1"/>
          <p:nvPr/>
        </p:nvSpPr>
        <p:spPr>
          <a:xfrm>
            <a:off x="1571043" y="341778"/>
            <a:ext cx="12860153" cy="12195374"/>
          </a:xfrm>
          <a:prstGeom prst="rect">
            <a:avLst/>
          </a:prstGeom>
          <a:noFill/>
        </p:spPr>
        <p:txBody>
          <a:bodyPr wrap="square" lIns="0" tIns="0" rIns="0" bIns="0" rtlCol="0">
            <a:noAutofit/>
          </a:bodyPr>
          <a:lstStyle/>
          <a:p>
            <a:pPr>
              <a:lnSpc>
                <a:spcPts val="5300"/>
              </a:lnSpc>
              <a:spcAft>
                <a:spcPts val="1000"/>
              </a:spcAft>
            </a:pPr>
            <a:r>
              <a:rPr lang="en-US" sz="4200" b="1">
                <a:latin typeface="Exo 2 Condensed" pitchFamily="2" charset="77"/>
                <a:cs typeface="DINCond-Regular"/>
              </a:rPr>
              <a:t>TEAM/DRIVER SOCIAL CONTENT CAPTURE:</a:t>
            </a:r>
          </a:p>
          <a:p>
            <a:pPr marL="571500" indent="-571500">
              <a:lnSpc>
                <a:spcPts val="4500"/>
              </a:lnSpc>
              <a:spcAft>
                <a:spcPts val="1200"/>
              </a:spcAft>
              <a:buFont typeface="Arial" panose="020B0604020202020204" pitchFamily="34" charset="0"/>
              <a:buChar char="•"/>
            </a:pPr>
            <a:r>
              <a:rPr lang="en-US" sz="3600">
                <a:latin typeface="Exo 2 Medium Condensed" pitchFamily="2" charset="77"/>
                <a:cs typeface="DINCond-Regular"/>
              </a:rPr>
              <a:t>Teams with 2 cars or less – 1 video person at track for no access fee​</a:t>
            </a:r>
          </a:p>
          <a:p>
            <a:pPr marL="571500" indent="-571500">
              <a:lnSpc>
                <a:spcPts val="4500"/>
              </a:lnSpc>
              <a:spcAft>
                <a:spcPts val="1200"/>
              </a:spcAft>
              <a:buFont typeface="Arial" panose="020B0604020202020204" pitchFamily="34" charset="0"/>
              <a:buChar char="•"/>
            </a:pPr>
            <a:r>
              <a:rPr lang="en-US" sz="3600">
                <a:latin typeface="Exo 2 Medium Condensed" pitchFamily="2" charset="77"/>
                <a:cs typeface="DINCond-Regular"/>
              </a:rPr>
              <a:t>Teams with more than 2 cars – 2 video people at track for no access fee​</a:t>
            </a:r>
          </a:p>
          <a:p>
            <a:pPr marL="571500" indent="-571500">
              <a:lnSpc>
                <a:spcPts val="4500"/>
              </a:lnSpc>
              <a:spcAft>
                <a:spcPts val="1200"/>
              </a:spcAft>
              <a:buFont typeface="Arial" panose="020B0604020202020204" pitchFamily="34" charset="0"/>
              <a:buChar char="•"/>
            </a:pPr>
            <a:r>
              <a:rPr lang="en-US" sz="3600">
                <a:latin typeface="Exo 2 Medium Condensed" pitchFamily="2" charset="77"/>
                <a:cs typeface="DINCond-Regular"/>
              </a:rPr>
              <a:t>Drivers may have their own video person in addition to above for no</a:t>
            </a:r>
            <a:br>
              <a:rPr lang="en-US" sz="3600">
                <a:latin typeface="Exo 2 Medium Condensed" pitchFamily="2" charset="77"/>
                <a:cs typeface="DINCond-Regular"/>
              </a:rPr>
            </a:br>
            <a:r>
              <a:rPr lang="en-US" sz="3600">
                <a:latin typeface="Exo 2 Medium Condensed" pitchFamily="2" charset="77"/>
                <a:cs typeface="DINCond-Regular"/>
              </a:rPr>
              <a:t>access fee – 1 per driver​</a:t>
            </a:r>
          </a:p>
          <a:p>
            <a:pPr marL="571500" indent="-571500">
              <a:lnSpc>
                <a:spcPts val="4500"/>
              </a:lnSpc>
              <a:spcAft>
                <a:spcPts val="1200"/>
              </a:spcAft>
              <a:buFont typeface="Arial" panose="020B0604020202020204" pitchFamily="34" charset="0"/>
              <a:buChar char="•"/>
            </a:pPr>
            <a:r>
              <a:rPr lang="en-US" sz="3600">
                <a:latin typeface="Exo 2 Medium Condensed" pitchFamily="2" charset="77"/>
                <a:cs typeface="DINCond-Regular"/>
              </a:rPr>
              <a:t>Footage can be used on Team/Driver social channels only for no licensing fee​</a:t>
            </a:r>
          </a:p>
          <a:p>
            <a:pPr marL="571500" indent="-571500">
              <a:lnSpc>
                <a:spcPts val="4500"/>
              </a:lnSpc>
              <a:spcAft>
                <a:spcPts val="1200"/>
              </a:spcAft>
              <a:buFont typeface="Arial" panose="020B0604020202020204" pitchFamily="34" charset="0"/>
              <a:buChar char="•"/>
            </a:pPr>
            <a:r>
              <a:rPr lang="en-US" sz="3600">
                <a:latin typeface="Exo 2 Medium Condensed" pitchFamily="2" charset="77"/>
                <a:cs typeface="DINCond-Regular"/>
              </a:rPr>
              <a:t>Content people must wear a vest at track and attend mandatory Zoom photo meeting week of the event​</a:t>
            </a:r>
          </a:p>
          <a:p>
            <a:pPr marL="571500" indent="-571500">
              <a:lnSpc>
                <a:spcPts val="4500"/>
              </a:lnSpc>
              <a:spcAft>
                <a:spcPts val="1200"/>
              </a:spcAft>
              <a:buFont typeface="Arial" panose="020B0604020202020204" pitchFamily="34" charset="0"/>
              <a:buChar char="•"/>
            </a:pPr>
            <a:r>
              <a:rPr lang="en-US" sz="3600">
                <a:latin typeface="Exo 2 Medium Condensed" pitchFamily="2" charset="77"/>
                <a:cs typeface="DINCond-Regular"/>
              </a:rPr>
              <a:t>Team/Driver rep  must reach out to Licensing Support to complete paperwork before the position is approved​ </a:t>
            </a:r>
            <a:r>
              <a:rPr lang="en-US" sz="3000">
                <a:latin typeface="Exo 2 Medium Condensed" pitchFamily="2" charset="77"/>
                <a:cs typeface="DINCond-Regular"/>
              </a:rPr>
              <a:t>(licensingsupport@nascar.com) </a:t>
            </a:r>
          </a:p>
          <a:p>
            <a:pPr marL="571500" indent="-571500">
              <a:lnSpc>
                <a:spcPts val="4500"/>
              </a:lnSpc>
              <a:spcAft>
                <a:spcPts val="1200"/>
              </a:spcAft>
              <a:buFont typeface="Arial" panose="020B0604020202020204" pitchFamily="34" charset="0"/>
              <a:buChar char="•"/>
            </a:pPr>
            <a:r>
              <a:rPr lang="en-US" sz="3600">
                <a:latin typeface="Exo 2 Medium Condensed" pitchFamily="2" charset="77"/>
                <a:cs typeface="DINCond-Regular"/>
              </a:rPr>
              <a:t>Free access is only for team/driver social use, sponsors must </a:t>
            </a:r>
            <a:br>
              <a:rPr lang="en-US" sz="3600">
                <a:latin typeface="Exo 2 Medium Condensed" pitchFamily="2" charset="77"/>
                <a:cs typeface="DINCond-Regular"/>
              </a:rPr>
            </a:br>
            <a:r>
              <a:rPr lang="en-US" sz="3600">
                <a:latin typeface="Exo 2 Medium Condensed" pitchFamily="2" charset="77"/>
                <a:cs typeface="DINCond-Regular"/>
              </a:rPr>
              <a:t>be licensed through Licensing Support and pay fees​</a:t>
            </a:r>
          </a:p>
          <a:p>
            <a:pPr marL="571500" indent="-571500">
              <a:lnSpc>
                <a:spcPts val="4500"/>
              </a:lnSpc>
              <a:spcAft>
                <a:spcPts val="1200"/>
              </a:spcAft>
              <a:buFont typeface="Arial" panose="020B0604020202020204" pitchFamily="34" charset="0"/>
              <a:buChar char="•"/>
            </a:pPr>
            <a:r>
              <a:rPr lang="en-US" sz="3600">
                <a:latin typeface="Exo 2 Medium Condensed" pitchFamily="2" charset="77"/>
                <a:cs typeface="DINCond-Regular"/>
              </a:rPr>
              <a:t>Deadline to submit sponsors for content capture is one week before </a:t>
            </a:r>
            <a:br>
              <a:rPr lang="en-US" sz="3600">
                <a:latin typeface="Exo 2 Medium Condensed" pitchFamily="2" charset="77"/>
                <a:cs typeface="DINCond-Regular"/>
              </a:rPr>
            </a:br>
            <a:r>
              <a:rPr lang="en-US" sz="3600">
                <a:latin typeface="Exo 2 Medium Condensed" pitchFamily="2" charset="77"/>
                <a:cs typeface="DINCond-Regular"/>
              </a:rPr>
              <a:t>the event weekend</a:t>
            </a:r>
          </a:p>
        </p:txBody>
      </p:sp>
    </p:spTree>
    <p:extLst>
      <p:ext uri="{BB962C8B-B14F-4D97-AF65-F5344CB8AC3E}">
        <p14:creationId xmlns:p14="http://schemas.microsoft.com/office/powerpoint/2010/main" val="656338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9BBEFDB3B92A246A122F85C3A2EC313" ma:contentTypeVersion="12" ma:contentTypeDescription="Create a new document." ma:contentTypeScope="" ma:versionID="76ee38d9904cf52c42554b3c81ebe362">
  <xsd:schema xmlns:xsd="http://www.w3.org/2001/XMLSchema" xmlns:xs="http://www.w3.org/2001/XMLSchema" xmlns:p="http://schemas.microsoft.com/office/2006/metadata/properties" xmlns:ns2="00e2b67c-67e3-484d-995c-a833e39d2228" xmlns:ns3="e5cefb75-9fae-4466-8e9a-8ec04ecfab24" targetNamespace="http://schemas.microsoft.com/office/2006/metadata/properties" ma:root="true" ma:fieldsID="2411ee60f1ce09465548b29bcfb62b74" ns2:_="" ns3:_="">
    <xsd:import namespace="00e2b67c-67e3-484d-995c-a833e39d2228"/>
    <xsd:import namespace="e5cefb75-9fae-4466-8e9a-8ec04ecfab2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e2b67c-67e3-484d-995c-a833e39d22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a02fe45-629d-48a1-af63-5d227ebcf6ff"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cefb75-9fae-4466-8e9a-8ec04ecfab2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ae48166-d642-4e28-9bc6-b4526aa589c7}" ma:internalName="TaxCatchAll" ma:showField="CatchAllData" ma:web="e5cefb75-9fae-4466-8e9a-8ec04ecfab2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0e2b67c-67e3-484d-995c-a833e39d2228">
      <Terms xmlns="http://schemas.microsoft.com/office/infopath/2007/PartnerControls"/>
    </lcf76f155ced4ddcb4097134ff3c332f>
    <TaxCatchAll xmlns="e5cefb75-9fae-4466-8e9a-8ec04ecfab24" xsi:nil="true"/>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325B6DFC-1BB1-4540-B4F0-24A8C9D4F1DA}">
  <ds:schemaRefs>
    <ds:schemaRef ds:uri="00e2b67c-67e3-484d-995c-a833e39d2228"/>
    <ds:schemaRef ds:uri="e5cefb75-9fae-4466-8e9a-8ec04ecfab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B6F2769-7194-4217-93D3-3AF3A4742282}">
  <ds:schemaRefs>
    <ds:schemaRef ds:uri="00e2b67c-67e3-484d-995c-a833e39d2228"/>
    <ds:schemaRef ds:uri="e5cefb75-9fae-4466-8e9a-8ec04ecfab2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Application>Microsoft Office PowerPoint</Application>
  <PresentationFormat>Custom</PresentationFormat>
  <Slides>41</Slides>
  <Notes>41</Notes>
  <HiddenSlides>0</HiddenSlide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revision>2</cp:revision>
  <dcterms:created xsi:type="dcterms:W3CDTF">2010-04-12T23:12:02Z</dcterms:created>
  <dcterms:modified xsi:type="dcterms:W3CDTF">2023-02-07T22:39:03Z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y fmtid="{D5CDD505-2E9C-101B-9397-08002B2CF9AE}" pid="3" name="MediaServiceImageTags">
    <vt:lpwstr/>
  </property>
</Properties>
</file>